
<file path=[Content_Types].xml><?xml version="1.0" encoding="utf-8"?>
<Types xmlns="http://schemas.openxmlformats.org/package/2006/content-types">
  <Default Extension="mp4" ContentType="video/unknown"/>
  <Default Extension="jpg" ContentType="image/jpeg"/>
  <Default Extension="wmf" ContentType="image/x-wmf"/>
  <Default Extension="png" ContentType="image/png"/>
  <Default Extension="xml" ContentType="application/xml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12192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Diapositive de titr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Sous-titr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Modifier le style des sous-titres du masque</a:t>
            </a:r>
            <a:endParaRPr/>
          </a:p>
        </p:txBody>
      </p:sp>
      <p:sp>
        <p:nvSpPr>
          <p:cNvPr id="6" name="Espace réservé de la date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3242B00-0E64-4CB3-9B0B-58BD536BEB56}" type="datetimeFigureOut">
              <a:t>07/05/2020</a:t>
            </a:fld>
            <a:endParaRPr lang="fr-FR"/>
          </a:p>
        </p:txBody>
      </p:sp>
      <p:sp>
        <p:nvSpPr>
          <p:cNvPr id="7" name="Espace réservé du pied de page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7174A4C-E798-49CB-83E6-A3BC2318F5B7}" type="slidenum">
              <a:t>‹N°›</a:t>
            </a:fld>
            <a:endParaRPr lang="fr-FR"/>
          </a:p>
        </p:txBody>
      </p: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re et texte vertica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vertical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3242B00-0E64-4CB3-9B0B-58BD536BEB56}" type="datetimeFigureOut">
              <a:t>07/05/2020</a:t>
            </a:fld>
            <a:endParaRPr lang="fr-FR"/>
          </a:p>
        </p:txBody>
      </p:sp>
      <p:sp>
        <p:nvSpPr>
          <p:cNvPr id="7" name="Espace réservé du pied de page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7174A4C-E798-49CB-83E6-A3BC2318F5B7}" type="slidenum">
              <a:t>‹N°›</a:t>
            </a:fld>
            <a:endParaRPr lang="fr-FR"/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Titre vertical et text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vertical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vertical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3242B00-0E64-4CB3-9B0B-58BD536BEB56}" type="datetimeFigureOut">
              <a:t>07/05/2020</a:t>
            </a:fld>
            <a:endParaRPr lang="fr-FR"/>
          </a:p>
        </p:txBody>
      </p:sp>
      <p:sp>
        <p:nvSpPr>
          <p:cNvPr id="7" name="Espace réservé du pied de page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7174A4C-E798-49CB-83E6-A3BC2318F5B7}" type="slidenum">
              <a:t>‹N°›</a:t>
            </a:fld>
            <a:endParaRPr lang="fr-FR"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re et contenu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3242B00-0E64-4CB3-9B0B-58BD536BEB56}" type="datetimeFigureOut">
              <a:t>07/05/2020</a:t>
            </a:fld>
            <a:endParaRPr lang="fr-FR"/>
          </a:p>
        </p:txBody>
      </p:sp>
      <p:sp>
        <p:nvSpPr>
          <p:cNvPr id="7" name="Espace réservé du pied de page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7174A4C-E798-49CB-83E6-A3BC2318F5B7}" type="slidenum">
              <a:t>‹N°›</a:t>
            </a:fld>
            <a:endParaRPr lang="fr-FR"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Titre de sec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6" name="Espace réservé de la date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3242B00-0E64-4CB3-9B0B-58BD536BEB56}" type="datetimeFigureOut">
              <a:t>07/05/2020</a:t>
            </a:fld>
            <a:endParaRPr lang="fr-FR"/>
          </a:p>
        </p:txBody>
      </p:sp>
      <p:sp>
        <p:nvSpPr>
          <p:cNvPr id="7" name="Espace réservé du pied de page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7174A4C-E798-49CB-83E6-A3BC2318F5B7}" type="slidenum">
              <a:t>‹N°›</a:t>
            </a:fld>
            <a:endParaRPr lang="fr-FR"/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Deux contenus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contenu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contenu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e la date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3242B00-0E64-4CB3-9B0B-58BD536BEB56}" type="datetimeFigureOut">
              <a:t>07/05/2020</a:t>
            </a:fld>
            <a:endParaRPr lang="fr-FR"/>
          </a:p>
        </p:txBody>
      </p:sp>
      <p:sp>
        <p:nvSpPr>
          <p:cNvPr id="8" name="Espace réservé du pied de page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7174A4C-E798-49CB-83E6-A3BC2318F5B7}" type="slidenum">
              <a:t>‹N°›</a:t>
            </a:fld>
            <a:endParaRPr lang="fr-FR"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a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6" name="Espace réservé du contenu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u texte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8" name="Espace réservé du contenu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" name="Espace réservé de la date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3242B00-0E64-4CB3-9B0B-58BD536BEB56}" type="datetimeFigureOut">
              <a:t>07/05/2020</a:t>
            </a:fld>
            <a:endParaRPr lang="fr-FR"/>
          </a:p>
        </p:txBody>
      </p:sp>
      <p:sp>
        <p:nvSpPr>
          <p:cNvPr id="10" name="Espace réservé du pied de page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7174A4C-E798-49CB-83E6-A3BC2318F5B7}" type="slidenum">
              <a:t>‹N°›</a:t>
            </a:fld>
            <a:endParaRPr lang="fr-FR"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re seu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e la date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3242B00-0E64-4CB3-9B0B-58BD536BEB56}" type="datetimeFigureOut">
              <a:t>07/05/2020</a:t>
            </a:fld>
            <a:endParaRPr lang="fr-FR"/>
          </a:p>
        </p:txBody>
      </p:sp>
      <p:sp>
        <p:nvSpPr>
          <p:cNvPr id="6" name="Espace réservé du pied de page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7174A4C-E798-49CB-83E6-A3BC2318F5B7}" type="slidenum">
              <a:t>‹N°›</a:t>
            </a:fld>
            <a:endParaRPr lang="fr-FR"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V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3242B00-0E64-4CB3-9B0B-58BD536BEB56}" type="datetimeFigureOut">
              <a:t>07/05/2020</a:t>
            </a:fld>
            <a:endParaRPr lang="fr-FR"/>
          </a:p>
        </p:txBody>
      </p:sp>
      <p:sp>
        <p:nvSpPr>
          <p:cNvPr id="5" name="Espace réservé du pied de page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7174A4C-E798-49CB-83E6-A3BC2318F5B7}" type="slidenum">
              <a:t>‹N°›</a:t>
            </a:fld>
            <a:endParaRPr lang="fr-FR"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u avec légen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texte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7" name="Espace réservé de la date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3242B00-0E64-4CB3-9B0B-58BD536BEB56}" type="datetimeFigureOut">
              <a:t>07/05/2020</a:t>
            </a:fld>
            <a:endParaRPr lang="fr-FR"/>
          </a:p>
        </p:txBody>
      </p:sp>
      <p:sp>
        <p:nvSpPr>
          <p:cNvPr id="8" name="Espace réservé du pied de page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7174A4C-E798-49CB-83E6-A3BC2318F5B7}" type="slidenum">
              <a:t>‹N°›</a:t>
            </a:fld>
            <a:endParaRPr lang="fr-FR"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Image avec légen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pour une image 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texte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7" name="Espace réservé de la date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3242B00-0E64-4CB3-9B0B-58BD536BEB56}" type="datetimeFigureOut">
              <a:t>07/05/2020</a:t>
            </a:fld>
            <a:endParaRPr lang="fr-FR"/>
          </a:p>
        </p:txBody>
      </p:sp>
      <p:sp>
        <p:nvSpPr>
          <p:cNvPr id="8" name="Espace réservé du pied de page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7174A4C-E798-49CB-83E6-A3BC2318F5B7}" type="slidenum">
              <a:t>‹N°›</a:t>
            </a:fld>
            <a:endParaRPr lang="fr-FR"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242B00-0E64-4CB3-9B0B-58BD536BEB56}" type="datetimeFigureOut">
              <a:t>07/05/2020</a:t>
            </a:fld>
            <a:endParaRPr lang="fr-FR"/>
          </a:p>
        </p:txBody>
      </p:sp>
      <p:sp>
        <p:nvSpPr>
          <p:cNvPr id="7" name="Espace réservé du pied de page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174A4C-E798-49CB-83E6-A3BC2318F5B7}" type="slidenum">
              <a:t>‹N°›</a:t>
            </a:fld>
            <a:endParaRPr lang="fr-FR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1" ftr="1" hdr="1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ducation.gouv.fr/coronavirus-covid-19-reouverture-des-ecoles-colleges-et-lycees-303546" TargetMode="External"/><Relationship Id="rId3" Type="http://schemas.openxmlformats.org/officeDocument/2006/relationships/hyperlink" Target="https://e-bug.eu/#France." TargetMode="External"/><Relationship Id="rId4" Type="http://schemas.openxmlformats.org/officeDocument/2006/relationships/image" Target="../media/image15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microsoft.com/office/2007/relationships/media" Target="../media/media1.mp4"/><Relationship Id="rId4" Type="http://schemas.openxmlformats.org/officeDocument/2006/relationships/video" Target="../media/media1.mp4" /><Relationship Id="rId5" Type="http://schemas.openxmlformats.org/officeDocument/2006/relationships/image" Target="../media/image9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254855"/>
            <a:ext cx="9144000" cy="2387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8000" b="1">
                <a:solidFill>
                  <a:schemeClr val="accent1">
                    <a:lumMod val="50000"/>
                  </a:schemeClr>
                </a:solidFill>
                <a:latin typeface="Simplon BP"/>
              </a:rPr>
              <a:t>Protocole sanitaire</a:t>
            </a:r>
            <a:endParaRPr/>
          </a:p>
        </p:txBody>
      </p:sp>
      <p:sp>
        <p:nvSpPr>
          <p:cNvPr id="5" name="Sous-titr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928813" y="2379571"/>
            <a:ext cx="5017478" cy="1655762"/>
          </a:xfrm>
        </p:spPr>
        <p:txBody>
          <a:bodyPr/>
          <a:lstStyle/>
          <a:p>
            <a:pPr algn="l">
              <a:lnSpc>
                <a:spcPct val="70000"/>
              </a:lnSpc>
              <a:defRPr/>
            </a:pPr>
            <a:r>
              <a:rPr lang="fr-FR" sz="2200">
                <a:solidFill>
                  <a:srgbClr val="EC6608"/>
                </a:solidFill>
                <a:latin typeface="Simplon BP"/>
              </a:rPr>
              <a:t>pour le premier degré</a:t>
            </a:r>
            <a:endParaRPr sz="2200"/>
          </a:p>
          <a:p>
            <a:pPr algn="l">
              <a:lnSpc>
                <a:spcPct val="70000"/>
              </a:lnSpc>
              <a:defRPr/>
            </a:pPr>
            <a:r>
              <a:rPr lang="fr-FR" sz="5000" b="1">
                <a:solidFill>
                  <a:srgbClr val="EC6608"/>
                </a:solidFill>
                <a:latin typeface="Simplon BP"/>
              </a:rPr>
              <a:t>DSDEN du Rhône</a:t>
            </a:r>
            <a:endParaRPr sz="2200"/>
          </a:p>
        </p:txBody>
      </p:sp>
      <p:pic>
        <p:nvPicPr>
          <p:cNvPr id="6" name="Image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7809875" y="2642455"/>
            <a:ext cx="3600867" cy="4014584"/>
          </a:xfrm>
          <a:prstGeom prst="rect">
            <a:avLst/>
          </a:prstGeom>
        </p:spPr>
      </p:pic>
      <p:pic>
        <p:nvPicPr>
          <p:cNvPr id="7" name="Image 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267845" y="5044139"/>
            <a:ext cx="1612900" cy="1612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8211768" y="4016314"/>
            <a:ext cx="3980232" cy="2728871"/>
          </a:xfrm>
          <a:prstGeom prst="rect">
            <a:avLst/>
          </a:prstGeom>
        </p:spPr>
      </p:pic>
      <p:sp>
        <p:nvSpPr>
          <p:cNvPr id="5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37875" y="1416112"/>
            <a:ext cx="9186133" cy="5200403"/>
          </a:xfrm>
        </p:spPr>
        <p:txBody>
          <a:bodyPr/>
          <a:lstStyle/>
          <a:p>
            <a:pPr marL="0" indent="0">
              <a:lnSpc>
                <a:spcPct val="70000"/>
              </a:lnSpc>
              <a:buNone/>
              <a:defRPr/>
            </a:pPr>
            <a:r>
              <a:rPr lang="fr-FR" sz="2400" b="1">
                <a:solidFill>
                  <a:schemeClr val="accent1">
                    <a:lumMod val="50000"/>
                  </a:schemeClr>
                </a:solidFill>
              </a:rPr>
              <a:t>Avant l'</a:t>
            </a:r>
            <a:r>
              <a:rPr lang="fr-FR" sz="2400" b="1">
                <a:solidFill>
                  <a:schemeClr val="accent1">
                    <a:lumMod val="50000"/>
                  </a:schemeClr>
                </a:solidFill>
              </a:rPr>
              <a:t>entrée</a:t>
            </a:r>
            <a:r>
              <a:rPr lang="fr-FR" sz="2400" b="1">
                <a:solidFill>
                  <a:schemeClr val="accent1">
                    <a:lumMod val="50000"/>
                  </a:schemeClr>
                </a:solidFill>
              </a:rPr>
              <a:t> en classe : </a:t>
            </a:r>
            <a:endParaRPr sz="1100"/>
          </a:p>
          <a:p>
            <a:pPr>
              <a:lnSpc>
                <a:spcPct val="70000"/>
              </a:lnSpc>
              <a:defRPr/>
            </a:pPr>
            <a:r>
              <a:rPr lang="fr-FR" sz="1800">
                <a:solidFill>
                  <a:schemeClr val="accent1">
                    <a:lumMod val="50000"/>
                  </a:schemeClr>
                </a:solidFill>
              </a:rPr>
              <a:t>Ouvrir les fenêtres pour ventiler (pour les classes ventilées naturellement).</a:t>
            </a:r>
            <a:endParaRPr sz="1100"/>
          </a:p>
          <a:p>
            <a:pPr>
              <a:lnSpc>
                <a:spcPct val="70000"/>
              </a:lnSpc>
              <a:defRPr/>
            </a:pPr>
            <a:r>
              <a:rPr lang="fr-FR" sz="1800">
                <a:solidFill>
                  <a:schemeClr val="accent1">
                    <a:lumMod val="50000"/>
                  </a:schemeClr>
                </a:solidFill>
              </a:rPr>
              <a:t>Vérifier le bon aménagement de la classe dans le respect de la distanciation physique.</a:t>
            </a:r>
            <a:endParaRPr sz="1100"/>
          </a:p>
          <a:p>
            <a:pPr>
              <a:lnSpc>
                <a:spcPct val="70000"/>
              </a:lnSpc>
              <a:defRPr/>
            </a:pPr>
            <a:r>
              <a:rPr lang="fr-FR" sz="1800">
                <a:solidFill>
                  <a:schemeClr val="accent1">
                    <a:lumMod val="50000"/>
                  </a:schemeClr>
                </a:solidFill>
              </a:rPr>
              <a:t>Vérifier la neutralisation des armoires et bibliothèques collectives.</a:t>
            </a:r>
            <a:endParaRPr sz="1100"/>
          </a:p>
          <a:p>
            <a:pPr>
              <a:lnSpc>
                <a:spcPct val="70000"/>
              </a:lnSpc>
              <a:defRPr/>
            </a:pPr>
            <a:r>
              <a:rPr lang="fr-FR" sz="1800">
                <a:solidFill>
                  <a:schemeClr val="accent1">
                    <a:lumMod val="50000"/>
                  </a:schemeClr>
                </a:solidFill>
              </a:rPr>
              <a:t>Ouvrir les portes.</a:t>
            </a:r>
            <a:endParaRPr sz="1100"/>
          </a:p>
          <a:p>
            <a:pPr>
              <a:lnSpc>
                <a:spcPct val="70000"/>
              </a:lnSpc>
              <a:defRPr/>
            </a:pPr>
            <a:r>
              <a:rPr lang="fr-FR" sz="1800">
                <a:solidFill>
                  <a:schemeClr val="accent1">
                    <a:lumMod val="50000"/>
                  </a:schemeClr>
                </a:solidFill>
              </a:rPr>
              <a:t>Guider le groupe dans le respect de la distanciation physique et du sens de circulation </a:t>
            </a:r>
            <a:endParaRPr sz="1100"/>
          </a:p>
          <a:p>
            <a:pPr marL="0" indent="0">
              <a:lnSpc>
                <a:spcPct val="70000"/>
              </a:lnSpc>
              <a:buNone/>
              <a:defRPr/>
            </a:pPr>
            <a:r>
              <a:rPr lang="fr-FR" sz="2400" b="1">
                <a:solidFill>
                  <a:schemeClr val="accent1">
                    <a:lumMod val="50000"/>
                  </a:schemeClr>
                </a:solidFill>
              </a:rPr>
              <a:t>Pendant la classe : </a:t>
            </a:r>
            <a:endParaRPr sz="1100"/>
          </a:p>
          <a:p>
            <a:pPr>
              <a:lnSpc>
                <a:spcPct val="70000"/>
              </a:lnSpc>
              <a:defRPr/>
            </a:pPr>
            <a:r>
              <a:rPr lang="fr-FR" sz="1600">
                <a:solidFill>
                  <a:schemeClr val="accent1">
                    <a:lumMod val="50000"/>
                  </a:schemeClr>
                </a:solidFill>
              </a:rPr>
              <a:t>Veiller au respect des gestes </a:t>
            </a:r>
            <a:r>
              <a:rPr lang="fr-FR" sz="1600">
                <a:solidFill>
                  <a:schemeClr val="accent1">
                    <a:lumMod val="50000"/>
                  </a:schemeClr>
                </a:solidFill>
              </a:rPr>
              <a:t>barrières</a:t>
            </a:r>
            <a:r>
              <a:rPr lang="fr-FR" sz="1600">
                <a:solidFill>
                  <a:schemeClr val="accent1">
                    <a:lumMod val="50000"/>
                  </a:schemeClr>
                </a:solidFill>
              </a:rPr>
              <a:t> et de la distanciation physique. </a:t>
            </a:r>
            <a:endParaRPr sz="1100"/>
          </a:p>
          <a:p>
            <a:pPr>
              <a:lnSpc>
                <a:spcPct val="70000"/>
              </a:lnSpc>
              <a:defRPr/>
            </a:pPr>
            <a:r>
              <a:rPr lang="fr-FR" sz="1600">
                <a:solidFill>
                  <a:schemeClr val="accent1">
                    <a:lumMod val="50000"/>
                  </a:schemeClr>
                </a:solidFill>
              </a:rPr>
              <a:t>Veiller à l'absence d'</a:t>
            </a:r>
            <a:r>
              <a:rPr lang="fr-FR" sz="1600">
                <a:solidFill>
                  <a:schemeClr val="accent1">
                    <a:lumMod val="50000"/>
                  </a:schemeClr>
                </a:solidFill>
              </a:rPr>
              <a:t>échanges</a:t>
            </a:r>
            <a:r>
              <a:rPr lang="fr-FR" sz="1600">
                <a:solidFill>
                  <a:schemeClr val="accent1">
                    <a:lumMod val="50000"/>
                  </a:schemeClr>
                </a:solidFill>
              </a:rPr>
              <a:t> d'objets personnels. </a:t>
            </a:r>
            <a:endParaRPr sz="1100"/>
          </a:p>
          <a:p>
            <a:pPr>
              <a:lnSpc>
                <a:spcPct val="70000"/>
              </a:lnSpc>
              <a:defRPr/>
            </a:pPr>
            <a:r>
              <a:rPr lang="fr-FR" sz="1600">
                <a:solidFill>
                  <a:schemeClr val="accent1">
                    <a:lumMod val="50000"/>
                  </a:schemeClr>
                </a:solidFill>
              </a:rPr>
              <a:t>Veiller à ce que les matériels pédagogiques aient </a:t>
            </a:r>
            <a:r>
              <a:rPr lang="fr-FR" sz="1600">
                <a:solidFill>
                  <a:schemeClr val="accent1">
                    <a:lumMod val="50000"/>
                  </a:schemeClr>
                </a:solidFill>
              </a:rPr>
              <a:t>éte</a:t>
            </a:r>
            <a:r>
              <a:rPr lang="fr-FR" sz="1600">
                <a:solidFill>
                  <a:schemeClr val="accent1">
                    <a:lumMod val="50000"/>
                  </a:schemeClr>
                </a:solidFill>
              </a:rPr>
              <a:t>́ </a:t>
            </a:r>
            <a:r>
              <a:rPr lang="fr-FR" sz="1600">
                <a:solidFill>
                  <a:schemeClr val="accent1">
                    <a:lumMod val="50000"/>
                  </a:schemeClr>
                </a:solidFill>
              </a:rPr>
              <a:t>préalablement</a:t>
            </a:r>
            <a:r>
              <a:rPr lang="fr-FR" sz="16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>
                <a:solidFill>
                  <a:schemeClr val="accent1">
                    <a:lumMod val="50000"/>
                  </a:schemeClr>
                </a:solidFill>
              </a:rPr>
              <a:t>désinfectés</a:t>
            </a:r>
            <a:r>
              <a:rPr lang="fr-FR" sz="1600">
                <a:solidFill>
                  <a:schemeClr val="accent1">
                    <a:lumMod val="50000"/>
                  </a:schemeClr>
                </a:solidFill>
              </a:rPr>
              <a:t> ou </a:t>
            </a:r>
            <a:r>
              <a:rPr lang="fr-FR" sz="1600">
                <a:solidFill>
                  <a:schemeClr val="accent1">
                    <a:lumMod val="50000"/>
                  </a:schemeClr>
                </a:solidFill>
              </a:rPr>
              <a:t>isolés</a:t>
            </a:r>
            <a:r>
              <a:rPr lang="fr-FR" sz="1600">
                <a:solidFill>
                  <a:schemeClr val="accent1">
                    <a:lumMod val="50000"/>
                  </a:schemeClr>
                </a:solidFill>
              </a:rPr>
              <a:t> à l’air libre plusieurs jours.</a:t>
            </a:r>
            <a:endParaRPr sz="1100"/>
          </a:p>
          <a:p>
            <a:pPr marL="0" indent="0">
              <a:lnSpc>
                <a:spcPct val="70000"/>
              </a:lnSpc>
              <a:buNone/>
              <a:defRPr/>
            </a:pPr>
            <a:r>
              <a:rPr lang="fr-FR" sz="2400" b="1">
                <a:solidFill>
                  <a:schemeClr val="accent1">
                    <a:lumMod val="50000"/>
                  </a:schemeClr>
                </a:solidFill>
              </a:rPr>
              <a:t>À la fin de la classe : </a:t>
            </a:r>
            <a:endParaRPr sz="1100"/>
          </a:p>
          <a:p>
            <a:pPr>
              <a:lnSpc>
                <a:spcPct val="70000"/>
              </a:lnSpc>
              <a:defRPr/>
            </a:pPr>
            <a:r>
              <a:rPr lang="fr-FR" sz="1600">
                <a:solidFill>
                  <a:schemeClr val="accent1">
                    <a:lumMod val="50000"/>
                  </a:schemeClr>
                </a:solidFill>
              </a:rPr>
              <a:t>Ouvrir les portes.</a:t>
            </a:r>
            <a:endParaRPr sz="1100"/>
          </a:p>
          <a:p>
            <a:pPr>
              <a:lnSpc>
                <a:spcPct val="70000"/>
              </a:lnSpc>
              <a:defRPr/>
            </a:pPr>
            <a:r>
              <a:rPr lang="fr-FR" sz="1600">
                <a:solidFill>
                  <a:schemeClr val="accent1">
                    <a:lumMod val="50000"/>
                  </a:schemeClr>
                </a:solidFill>
              </a:rPr>
              <a:t>Veiller à ce que les couloirs soient libres vers la sortie.</a:t>
            </a:r>
            <a:endParaRPr sz="1100"/>
          </a:p>
          <a:p>
            <a:pPr>
              <a:lnSpc>
                <a:spcPct val="70000"/>
              </a:lnSpc>
              <a:defRPr/>
            </a:pPr>
            <a:r>
              <a:rPr lang="fr-FR" sz="1600">
                <a:solidFill>
                  <a:schemeClr val="accent1">
                    <a:lumMod val="50000"/>
                  </a:schemeClr>
                </a:solidFill>
              </a:rPr>
              <a:t>Guider le groupe dans le respect des distanciations physiques.</a:t>
            </a:r>
            <a:endParaRPr sz="1100"/>
          </a:p>
          <a:p>
            <a:pPr>
              <a:lnSpc>
                <a:spcPct val="70000"/>
              </a:lnSpc>
              <a:defRPr/>
            </a:pPr>
            <a:r>
              <a:rPr lang="fr-FR" sz="1600">
                <a:solidFill>
                  <a:schemeClr val="accent1">
                    <a:lumMod val="50000"/>
                  </a:schemeClr>
                </a:solidFill>
              </a:rPr>
              <a:t>Ouvrir les fenêtres pour ventiler (pour les classes ventilées naturellement). </a:t>
            </a:r>
            <a:endParaRPr sz="1100"/>
          </a:p>
          <a:p>
            <a:pPr marL="0" indent="0">
              <a:lnSpc>
                <a:spcPct val="70000"/>
              </a:lnSpc>
              <a:buNone/>
              <a:defRPr/>
            </a:pPr>
            <a:endParaRPr lang="fr-FR" sz="1100">
              <a:latin typeface="Simplon BP Regular"/>
            </a:endParaRPr>
          </a:p>
        </p:txBody>
      </p:sp>
      <p:sp>
        <p:nvSpPr>
          <p:cNvPr id="6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76941" y="115743"/>
            <a:ext cx="10848975" cy="1325563"/>
          </a:xfrm>
        </p:spPr>
        <p:txBody>
          <a:bodyPr/>
          <a:lstStyle/>
          <a:p>
            <a:pPr>
              <a:defRPr/>
            </a:pPr>
            <a:r>
              <a:rPr lang="fr-FR" b="1">
                <a:solidFill>
                  <a:srgbClr val="EC6608"/>
                </a:solidFill>
                <a:latin typeface="Simplon BP Regular"/>
              </a:rPr>
              <a:t>4. Nettoyage et désinfection des locaux et matériels </a:t>
            </a:r>
            <a:r>
              <a:rPr lang="fr-FR" sz="2200" b="1">
                <a:solidFill>
                  <a:srgbClr val="EC6608"/>
                </a:solidFill>
                <a:latin typeface="Simplon BP Regular"/>
              </a:rPr>
              <a:t>(en ce qui concerne plus particulièrement les enseignants)</a:t>
            </a:r>
            <a:endParaRPr lang="fr-FR" b="1">
              <a:solidFill>
                <a:srgbClr val="EC6608"/>
              </a:solidFill>
              <a:latin typeface="Simplon BP Regula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7764905" y="4280216"/>
            <a:ext cx="4256721" cy="2471645"/>
          </a:xfrm>
          <a:prstGeom prst="rect">
            <a:avLst/>
          </a:prstGeom>
        </p:spPr>
      </p:pic>
      <p:sp>
        <p:nvSpPr>
          <p:cNvPr id="5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283564" y="967391"/>
            <a:ext cx="9267269" cy="464409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fr-FR" sz="4000" b="1">
                <a:solidFill>
                  <a:srgbClr val="EC6608"/>
                </a:solidFill>
                <a:latin typeface="Simplon BP Regular"/>
              </a:rPr>
              <a:t>Les symptômes :</a:t>
            </a:r>
            <a:r>
              <a:rPr lang="fr-FR" sz="4000" b="1">
                <a:latin typeface="Simplon BP Regular"/>
              </a:rPr>
              <a:t> </a:t>
            </a:r>
            <a:br>
              <a:rPr lang="fr-FR" sz="2200">
                <a:latin typeface="Simplon BP Regular"/>
              </a:rPr>
            </a:br>
            <a:r>
              <a:rPr lang="fr-FR" sz="2200" i="1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toux, essoufflement, fièvre, douleurs abdominales</a:t>
            </a:r>
            <a:br>
              <a:rPr lang="fr-FR" sz="22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</a:br>
            <a:endParaRPr lang="fr-FR" sz="2200">
              <a:solidFill>
                <a:schemeClr val="accent1">
                  <a:lumMod val="50000"/>
                </a:schemeClr>
              </a:solidFill>
              <a:latin typeface="Simplon BP Regular"/>
            </a:endParaRPr>
          </a:p>
          <a:p>
            <a:pPr>
              <a:lnSpc>
                <a:spcPct val="80000"/>
              </a:lnSpc>
              <a:defRPr/>
            </a:pPr>
            <a:r>
              <a:rPr lang="fr-FR" sz="2600">
                <a:solidFill>
                  <a:schemeClr val="accent1">
                    <a:lumMod val="50000"/>
                  </a:schemeClr>
                </a:solidFill>
              </a:rPr>
              <a:t>Isoler l’élève ou le personnel avec un masque dans une salle dédié</a:t>
            </a:r>
            <a:r>
              <a:rPr lang="en-US" sz="2600">
                <a:solidFill>
                  <a:schemeClr val="accent1">
                    <a:lumMod val="50000"/>
                  </a:schemeClr>
                </a:solidFill>
              </a:rPr>
              <a:t>e</a:t>
            </a:r>
            <a:endParaRPr sz="2600"/>
          </a:p>
          <a:p>
            <a:pPr>
              <a:lnSpc>
                <a:spcPct val="80000"/>
              </a:lnSpc>
              <a:defRPr/>
            </a:pPr>
            <a:r>
              <a:rPr lang="fr-FR" sz="2600" b="1">
                <a:solidFill>
                  <a:schemeClr val="accent1">
                    <a:lumMod val="50000"/>
                  </a:schemeClr>
                </a:solidFill>
              </a:rPr>
              <a:t>Pour les élèves : appeler les parents ou les représentants légaux</a:t>
            </a:r>
            <a:r>
              <a:rPr lang="en-US" sz="2600" b="1">
                <a:solidFill>
                  <a:schemeClr val="accent1">
                    <a:lumMod val="50000"/>
                  </a:schemeClr>
                </a:solidFill>
              </a:rPr>
              <a:t>​</a:t>
            </a:r>
            <a:endParaRPr sz="260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fr-FR" sz="2600" b="1" i="1" u="sng">
                <a:solidFill>
                  <a:srgbClr val="C00000"/>
                </a:solidFill>
              </a:rPr>
              <a:t>Rappel par le directeur de la procédure à suivre par les parents </a:t>
            </a:r>
            <a:r>
              <a:rPr lang="en-US" sz="2600" b="1" i="1">
                <a:solidFill>
                  <a:srgbClr val="C00000"/>
                </a:solidFill>
              </a:rPr>
              <a:t>​</a:t>
            </a:r>
            <a:endParaRPr sz="2600"/>
          </a:p>
          <a:p>
            <a:pPr>
              <a:lnSpc>
                <a:spcPct val="80000"/>
              </a:lnSpc>
              <a:defRPr/>
            </a:pPr>
            <a:r>
              <a:rPr lang="fr-FR" sz="2600">
                <a:solidFill>
                  <a:schemeClr val="accent1">
                    <a:lumMod val="50000"/>
                  </a:schemeClr>
                </a:solidFill>
              </a:rPr>
              <a:t>Pour les personnels : appeler son médecin traitant pour avis et pour suite à donner​</a:t>
            </a:r>
            <a:endParaRPr sz="2600"/>
          </a:p>
          <a:p>
            <a:pPr>
              <a:lnSpc>
                <a:spcPct val="80000"/>
              </a:lnSpc>
              <a:defRPr/>
            </a:pPr>
            <a:r>
              <a:rPr lang="fr-FR" sz="2600">
                <a:solidFill>
                  <a:schemeClr val="accent1">
                    <a:lumMod val="50000"/>
                  </a:schemeClr>
                </a:solidFill>
              </a:rPr>
              <a:t>Nettoyer la pièce où la personne a été isolée</a:t>
            </a:r>
            <a:r>
              <a:rPr lang="en-US" sz="2600">
                <a:solidFill>
                  <a:schemeClr val="accent1">
                    <a:lumMod val="50000"/>
                  </a:schemeClr>
                </a:solidFill>
              </a:rPr>
              <a:t>​</a:t>
            </a:r>
            <a:endParaRPr sz="2600"/>
          </a:p>
          <a:p>
            <a:pPr>
              <a:lnSpc>
                <a:spcPct val="80000"/>
              </a:lnSpc>
              <a:defRPr/>
            </a:pPr>
            <a:r>
              <a:rPr lang="fr-FR" sz="2600">
                <a:solidFill>
                  <a:schemeClr val="accent1">
                    <a:lumMod val="50000"/>
                  </a:schemeClr>
                </a:solidFill>
              </a:rPr>
              <a:t>Poursuite stricte des gestes barrières</a:t>
            </a:r>
            <a:endParaRPr lang="en-US" sz="260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fr-FR" sz="2600">
              <a:latin typeface="Simplon BP Regular"/>
            </a:endParaRPr>
          </a:p>
        </p:txBody>
      </p:sp>
      <p:sp>
        <p:nvSpPr>
          <p:cNvPr id="6" name="Rectangle 11" hidden="0"/>
          <p:cNvSpPr/>
          <p:nvPr isPhoto="0" userDrawn="0"/>
        </p:nvSpPr>
        <p:spPr bwMode="auto">
          <a:xfrm>
            <a:off x="838198" y="216482"/>
            <a:ext cx="100351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000" b="1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En cas d’apparition de symptômes à l’école</a:t>
            </a:r>
            <a:endParaRPr/>
          </a:p>
        </p:txBody>
      </p:sp>
      <p:sp>
        <p:nvSpPr>
          <p:cNvPr id="7" name="Rectangle 4" hidden="0"/>
          <p:cNvSpPr/>
          <p:nvPr isPhoto="0" userDrawn="0"/>
        </p:nvSpPr>
        <p:spPr bwMode="auto"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  <a:latin typeface="Times"/>
              </a:rPr>
              <a:t> </a:t>
            </a:r>
            <a:endParaRPr lang="fr-FR"/>
          </a:p>
        </p:txBody>
      </p:sp>
      <p:sp>
        <p:nvSpPr>
          <p:cNvPr id="8" name="Rectangle 5" hidden="0"/>
          <p:cNvSpPr/>
          <p:nvPr isPhoto="0" userDrawn="0"/>
        </p:nvSpPr>
        <p:spPr bwMode="auto"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  <a:latin typeface="Times"/>
              </a:rPr>
              <a:t> </a:t>
            </a:r>
            <a:endParaRPr lang="fr-FR"/>
          </a:p>
        </p:txBody>
      </p:sp>
      <p:pic>
        <p:nvPicPr>
          <p:cNvPr id="9" name="rejet corona.jpg" descr="rejet corona.jp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7280346" y="967391"/>
            <a:ext cx="6307559" cy="3647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rejet corona.jpg" descr="rejet corona.jp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7432746" y="1119791"/>
            <a:ext cx="6307559" cy="36477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238593" y="2096307"/>
            <a:ext cx="9624935" cy="4958257"/>
          </a:xfrm>
        </p:spPr>
        <p:txBody>
          <a:bodyPr/>
          <a:lstStyle/>
          <a:p>
            <a:pPr marL="0" indent="0">
              <a:lnSpc>
                <a:spcPct val="70000"/>
              </a:lnSpc>
              <a:buNone/>
              <a:defRPr/>
            </a:pPr>
            <a:r>
              <a:rPr lang="fr-FR" sz="2400" b="1">
                <a:solidFill>
                  <a:srgbClr val="EC6608"/>
                </a:solidFill>
                <a:latin typeface="Simplon BP Regular"/>
              </a:rPr>
              <a:t>Pourquoi</a:t>
            </a:r>
            <a:r>
              <a:rPr lang="fr-FR" sz="2400">
                <a:solidFill>
                  <a:srgbClr val="EC6608"/>
                </a:solidFill>
                <a:latin typeface="Simplon BP Regular"/>
              </a:rPr>
              <a:t> ?</a:t>
            </a:r>
            <a:endParaRPr sz="2000"/>
          </a:p>
          <a:p>
            <a:pPr>
              <a:lnSpc>
                <a:spcPct val="70000"/>
              </a:lnSpc>
              <a:defRPr/>
            </a:pPr>
            <a:r>
              <a:rPr lang="fr-FR" sz="24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Autonomiser les élèves vis-à-vis des gestes barrières </a:t>
            </a:r>
            <a:endParaRPr sz="2000"/>
          </a:p>
          <a:p>
            <a:pPr>
              <a:lnSpc>
                <a:spcPct val="70000"/>
              </a:lnSpc>
              <a:defRPr/>
            </a:pPr>
            <a:r>
              <a:rPr lang="fr-FR" sz="24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Développer les bonnes pratiques et les ritualiser </a:t>
            </a:r>
            <a:endParaRPr sz="2000"/>
          </a:p>
          <a:p>
            <a:pPr>
              <a:lnSpc>
                <a:spcPct val="70000"/>
              </a:lnSpc>
              <a:defRPr/>
            </a:pPr>
            <a:endParaRPr lang="fr-FR" sz="2000">
              <a:latin typeface="Simplon BP Regular"/>
            </a:endParaRPr>
          </a:p>
          <a:p>
            <a:pPr marL="0" indent="0">
              <a:lnSpc>
                <a:spcPct val="70000"/>
              </a:lnSpc>
              <a:buNone/>
              <a:defRPr/>
            </a:pPr>
            <a:r>
              <a:rPr lang="fr-FR" sz="2000" b="1">
                <a:solidFill>
                  <a:srgbClr val="EC6608"/>
                </a:solidFill>
                <a:latin typeface="Simplon BP Regular"/>
              </a:rPr>
              <a:t>Comment ?</a:t>
            </a:r>
            <a:endParaRPr sz="2000"/>
          </a:p>
          <a:p>
            <a:pPr>
              <a:lnSpc>
                <a:spcPct val="70000"/>
              </a:lnSpc>
              <a:defRPr/>
            </a:pPr>
            <a:r>
              <a:rPr lang="fr-FR" sz="24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Appliquer le protocole sanitaire de son école</a:t>
            </a:r>
            <a:endParaRPr sz="2000"/>
          </a:p>
          <a:p>
            <a:pPr>
              <a:lnSpc>
                <a:spcPct val="70000"/>
              </a:lnSpc>
              <a:defRPr/>
            </a:pPr>
            <a:r>
              <a:rPr lang="fr-FR" sz="24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S’appuyer sur les documents joints à ce diaporama</a:t>
            </a:r>
            <a:endParaRPr sz="2000"/>
          </a:p>
          <a:p>
            <a:pPr>
              <a:lnSpc>
                <a:spcPct val="70000"/>
              </a:lnSpc>
              <a:defRPr/>
            </a:pPr>
            <a:r>
              <a:rPr lang="fr-FR" sz="24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Consulter les ressources en ligne :</a:t>
            </a:r>
            <a:endParaRPr sz="2000"/>
          </a:p>
          <a:p>
            <a:pPr marL="457200" lvl="1" indent="0">
              <a:lnSpc>
                <a:spcPct val="70000"/>
              </a:lnSpc>
              <a:buNone/>
              <a:defRPr/>
            </a:pPr>
            <a:r>
              <a:rPr lang="fr-FR" sz="1800" u="sng">
                <a:latin typeface="Simplon BP Regular"/>
                <a:hlinkClick r:id="rId2" tooltip=""/>
              </a:rPr>
              <a:t>Kit de formation du Ministère </a:t>
            </a:r>
            <a:endParaRPr lang="fr-FR" sz="1800">
              <a:latin typeface="Simplon BP Regular"/>
            </a:endParaRPr>
          </a:p>
          <a:p>
            <a:pPr marL="457200" lvl="1" indent="0">
              <a:lnSpc>
                <a:spcPct val="70000"/>
              </a:lnSpc>
              <a:buNone/>
              <a:defRPr/>
            </a:pPr>
            <a:r>
              <a:rPr lang="fr-FR" sz="1800" u="sng">
                <a:latin typeface="Simplon BP Regular"/>
                <a:hlinkClick r:id="rId3" tooltip=""/>
              </a:rPr>
              <a:t>Le site e-bug.eu/#France</a:t>
            </a:r>
            <a:endParaRPr lang="fr-FR" sz="1800">
              <a:latin typeface="Simplon BP Regular"/>
            </a:endParaRPr>
          </a:p>
          <a:p>
            <a:pPr lvl="1">
              <a:lnSpc>
                <a:spcPct val="70000"/>
              </a:lnSpc>
              <a:defRPr/>
            </a:pPr>
            <a:endParaRPr lang="fr-FR" sz="1700">
              <a:latin typeface="Simplon BP Regular"/>
            </a:endParaRPr>
          </a:p>
          <a:p>
            <a:pPr>
              <a:lnSpc>
                <a:spcPct val="70000"/>
              </a:lnSpc>
              <a:defRPr/>
            </a:pPr>
            <a:r>
              <a:rPr lang="fr-FR" sz="24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Solliciter </a:t>
            </a:r>
            <a:r>
              <a:rPr lang="fr-FR" sz="24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si besoin un </a:t>
            </a:r>
            <a:r>
              <a:rPr lang="fr-FR" sz="24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accompagnement par les personnels médicaux, infirmières et médecin scolaire</a:t>
            </a:r>
            <a:endParaRPr sz="2000"/>
          </a:p>
          <a:p>
            <a:pPr marL="0" indent="0">
              <a:lnSpc>
                <a:spcPct val="70000"/>
              </a:lnSpc>
              <a:buNone/>
              <a:defRPr/>
            </a:pPr>
            <a:br>
              <a:rPr lang="fr-FR" sz="1100">
                <a:solidFill>
                  <a:srgbClr val="FF0000"/>
                </a:solidFill>
                <a:latin typeface="Simplon BP Regular"/>
              </a:rPr>
            </a:br>
            <a:endParaRPr lang="fr-FR" sz="2000">
              <a:latin typeface="Simplon BP Regular"/>
            </a:endParaRPr>
          </a:p>
        </p:txBody>
      </p:sp>
      <p:sp>
        <p:nvSpPr>
          <p:cNvPr id="5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198" y="81263"/>
            <a:ext cx="11573656" cy="1325563"/>
          </a:xfrm>
        </p:spPr>
        <p:txBody>
          <a:bodyPr/>
          <a:lstStyle/>
          <a:p>
            <a:pPr>
              <a:defRPr/>
            </a:pPr>
            <a:r>
              <a:rPr lang="fr-FR" b="1">
                <a:solidFill>
                  <a:srgbClr val="EC6608"/>
                </a:solidFill>
                <a:latin typeface="Simplon BP Regular"/>
              </a:rPr>
              <a:t>5. Formation, information et communication</a:t>
            </a:r>
            <a:endParaRPr/>
          </a:p>
        </p:txBody>
      </p:sp>
      <p:sp>
        <p:nvSpPr>
          <p:cNvPr id="6" name="Rectangle 11" hidden="0"/>
          <p:cNvSpPr/>
          <p:nvPr isPhoto="0" userDrawn="0"/>
        </p:nvSpPr>
        <p:spPr bwMode="auto">
          <a:xfrm>
            <a:off x="238593" y="1388421"/>
            <a:ext cx="70647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000" b="1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Expliquer pour responsabiliser</a:t>
            </a:r>
            <a:endParaRPr/>
          </a:p>
        </p:txBody>
      </p:sp>
      <p:pic>
        <p:nvPicPr>
          <p:cNvPr id="7" name="Image 3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8334532" y="1034460"/>
            <a:ext cx="3408692" cy="4221229"/>
          </a:xfrm>
          <a:prstGeom prst="rect">
            <a:avLst/>
          </a:prstGeom>
        </p:spPr>
      </p:pic>
      <p:sp>
        <p:nvSpPr>
          <p:cNvPr id="8" name="ZoneTexte 4" hidden="0"/>
          <p:cNvSpPr>
            <a:spLocks noAdjustHandles="0" noChangeArrowheads="0"/>
          </p:cNvSpPr>
          <p:nvPr isPhoto="0" userDrawn="0"/>
        </p:nvSpPr>
        <p:spPr bwMode="auto">
          <a:xfrm>
            <a:off x="9239003" y="6438992"/>
            <a:ext cx="2850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100">
                <a:solidFill>
                  <a:schemeClr val="bg1">
                    <a:lumMod val="65000"/>
                  </a:schemeClr>
                </a:solidFill>
                <a:latin typeface="Simplon BP"/>
              </a:rPr>
              <a:t>Illustrations personnages :  Astrid </a:t>
            </a:r>
            <a:r>
              <a:rPr lang="fr-FR" sz="1100">
                <a:solidFill>
                  <a:schemeClr val="bg1">
                    <a:lumMod val="65000"/>
                  </a:schemeClr>
                </a:solidFill>
                <a:latin typeface="Simplon BP"/>
              </a:rPr>
              <a:t>Scaramus</a:t>
            </a:r>
            <a:endParaRPr lang="fr-FR" sz="1100">
              <a:solidFill>
                <a:schemeClr val="bg1">
                  <a:lumMod val="65000"/>
                </a:schemeClr>
              </a:solidFill>
              <a:latin typeface="Simplon BP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426289" y="268566"/>
            <a:ext cx="11490889" cy="159471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fr-FR" b="1">
                <a:solidFill>
                  <a:schemeClr val="accent1">
                    <a:lumMod val="50000"/>
                  </a:schemeClr>
                </a:solidFill>
                <a:latin typeface="Simplon BP"/>
              </a:rPr>
              <a:t>Les</a:t>
            </a:r>
            <a:r>
              <a:rPr lang="fr-FR" b="1">
                <a:latin typeface="Simplon BP"/>
              </a:rPr>
              <a:t> </a:t>
            </a:r>
            <a:r>
              <a:rPr lang="fr-FR" b="1">
                <a:solidFill>
                  <a:srgbClr val="EC6608"/>
                </a:solidFill>
                <a:latin typeface="Simplon BP"/>
              </a:rPr>
              <a:t>5</a:t>
            </a:r>
            <a:r>
              <a:rPr lang="fr-FR" b="1">
                <a:solidFill>
                  <a:schemeClr val="accent2">
                    <a:lumMod val="50000"/>
                  </a:schemeClr>
                </a:solidFill>
                <a:latin typeface="Simplon BP"/>
              </a:rPr>
              <a:t> </a:t>
            </a:r>
            <a:r>
              <a:rPr lang="fr-FR" b="1">
                <a:solidFill>
                  <a:schemeClr val="accent1">
                    <a:lumMod val="50000"/>
                  </a:schemeClr>
                </a:solidFill>
                <a:latin typeface="Simplon BP"/>
              </a:rPr>
              <a:t>principes fondamentaux du protocole sanitaire</a:t>
            </a:r>
            <a:endParaRPr/>
          </a:p>
        </p:txBody>
      </p:sp>
      <p:sp>
        <p:nvSpPr>
          <p:cNvPr id="5" name="Sous-titr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426291" y="2231973"/>
            <a:ext cx="7893250" cy="2871106"/>
          </a:xfrm>
        </p:spPr>
        <p:txBody>
          <a:bodyPr>
            <a:noAutofit/>
          </a:bodyPr>
          <a:lstStyle/>
          <a:p>
            <a:pPr marL="742950" indent="-742950" algn="l">
              <a:lnSpc>
                <a:spcPct val="100000"/>
              </a:lnSpc>
              <a:buFont typeface="+mj-lt"/>
              <a:buAutoNum type="arabicPeriod" startAt="1"/>
              <a:defRPr/>
            </a:pPr>
            <a:r>
              <a:rPr lang="fr-FR" sz="3200">
                <a:solidFill>
                  <a:srgbClr val="EC6608"/>
                </a:solidFill>
                <a:latin typeface="Simplon BP Regular"/>
              </a:rPr>
              <a:t>Application des gestes barrières</a:t>
            </a:r>
            <a:endParaRPr/>
          </a:p>
          <a:p>
            <a:pPr marL="742950" indent="-742950" algn="l">
              <a:lnSpc>
                <a:spcPct val="100000"/>
              </a:lnSpc>
              <a:buFont typeface="+mj-lt"/>
              <a:buAutoNum type="arabicPeriod" startAt="1"/>
              <a:defRPr/>
            </a:pPr>
            <a:r>
              <a:rPr lang="fr-FR" sz="32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Maintien de la distanciation physique</a:t>
            </a:r>
            <a:endParaRPr/>
          </a:p>
          <a:p>
            <a:pPr marL="742950" indent="-742950" algn="l">
              <a:lnSpc>
                <a:spcPct val="100000"/>
              </a:lnSpc>
              <a:buFont typeface="+mj-lt"/>
              <a:buAutoNum type="arabicPeriod" startAt="1"/>
              <a:defRPr/>
            </a:pPr>
            <a:r>
              <a:rPr lang="fr-FR" sz="3200">
                <a:solidFill>
                  <a:srgbClr val="EC6608"/>
                </a:solidFill>
                <a:latin typeface="Simplon BP Regular"/>
              </a:rPr>
              <a:t>Limitation du brassage des groupes</a:t>
            </a:r>
            <a:endParaRPr/>
          </a:p>
          <a:p>
            <a:pPr marL="742950" indent="-742950" algn="l">
              <a:lnSpc>
                <a:spcPct val="100000"/>
              </a:lnSpc>
              <a:buFont typeface="+mj-lt"/>
              <a:buAutoNum type="arabicPeriod" startAt="1"/>
              <a:defRPr/>
            </a:pPr>
            <a:r>
              <a:rPr lang="fr-FR" sz="32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Nettoyage et désinfection des locaux et matériels</a:t>
            </a:r>
            <a:endParaRPr/>
          </a:p>
          <a:p>
            <a:pPr marL="742950" indent="-742950" algn="l">
              <a:lnSpc>
                <a:spcPct val="100000"/>
              </a:lnSpc>
              <a:buFont typeface="+mj-lt"/>
              <a:buAutoNum type="arabicPeriod" startAt="1"/>
              <a:defRPr/>
            </a:pPr>
            <a:r>
              <a:rPr lang="fr-FR" sz="3200">
                <a:solidFill>
                  <a:srgbClr val="EC6608"/>
                </a:solidFill>
                <a:latin typeface="Simplon BP Regular"/>
              </a:rPr>
              <a:t>Formation, information et communication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0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 b="1">
                <a:solidFill>
                  <a:srgbClr val="EC6608"/>
                </a:solidFill>
                <a:latin typeface="Simplon BP Regular"/>
              </a:rPr>
              <a:t>1. Application des gestes barrières</a:t>
            </a:r>
            <a:endParaRPr lang="fr-FR" b="1">
              <a:solidFill>
                <a:srgbClr val="EC6608"/>
              </a:solidFill>
            </a:endParaRPr>
          </a:p>
        </p:txBody>
      </p:sp>
      <p:sp>
        <p:nvSpPr>
          <p:cNvPr id="5" name="Rectangle 10" hidden="0"/>
          <p:cNvSpPr/>
          <p:nvPr isPhoto="0" userDrawn="0"/>
        </p:nvSpPr>
        <p:spPr bwMode="auto">
          <a:xfrm>
            <a:off x="448456" y="971620"/>
            <a:ext cx="5036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000" b="1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Partout et pour tous !</a:t>
            </a:r>
            <a:endParaRPr/>
          </a:p>
        </p:txBody>
      </p:sp>
      <p:pic>
        <p:nvPicPr>
          <p:cNvPr id="6" name="Image 14" descr="Une image contenant capture d’écran&#10;&#10;Description générée automatiquement" hidden="0"/>
          <p:cNvPicPr>
            <a:picLocks noChangeAspect="1"/>
          </p:cNvPicPr>
          <p:nvPr isPhoto="0" userDrawn="0"/>
        </p:nvPicPr>
        <p:blipFill>
          <a:blip r:embed="rId2"/>
          <a:srcRect l="5850" t="50000" r="4314" b="15227"/>
          <a:stretch/>
        </p:blipFill>
        <p:spPr bwMode="auto">
          <a:xfrm>
            <a:off x="570573" y="1679506"/>
            <a:ext cx="11190534" cy="3087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8754257" y="243967"/>
            <a:ext cx="3437744" cy="2806660"/>
          </a:xfrm>
          <a:prstGeom prst="rect">
            <a:avLst/>
          </a:prstGeom>
        </p:spPr>
      </p:pic>
      <p:sp>
        <p:nvSpPr>
          <p:cNvPr id="5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626147" y="2963452"/>
            <a:ext cx="6565853" cy="3140511"/>
          </a:xfrm>
        </p:spPr>
        <p:txBody>
          <a:bodyPr/>
          <a:lstStyle/>
          <a:p>
            <a:pPr marL="450850" indent="0">
              <a:buNone/>
              <a:defRPr/>
            </a:pPr>
            <a:r>
              <a:rPr lang="fr-FR" sz="2200" b="1" i="1" u="sng">
                <a:solidFill>
                  <a:srgbClr val="C00000"/>
                </a:solidFill>
                <a:latin typeface="Simplon BP Regular"/>
              </a:rPr>
              <a:t>Rappeler aux élèves quand se laver les mains </a:t>
            </a:r>
            <a:endParaRPr/>
          </a:p>
          <a:p>
            <a:pPr marL="908050" indent="-457200">
              <a:defRPr/>
            </a:pPr>
            <a:r>
              <a:rPr lang="fr-FR" sz="19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Dès l’</a:t>
            </a:r>
            <a:r>
              <a:rPr lang="fr-FR" sz="1900">
                <a:solidFill>
                  <a:srgbClr val="EC6608"/>
                </a:solidFill>
                <a:latin typeface="Simplon BP Regular"/>
              </a:rPr>
              <a:t>arrivée à l’école </a:t>
            </a:r>
            <a:endParaRPr/>
          </a:p>
          <a:p>
            <a:pPr marL="908050" indent="-457200">
              <a:defRPr/>
            </a:pPr>
            <a:r>
              <a:rPr lang="fr-FR" sz="19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Avant d’</a:t>
            </a:r>
            <a:r>
              <a:rPr lang="fr-FR" sz="1900">
                <a:solidFill>
                  <a:srgbClr val="EC6608"/>
                </a:solidFill>
                <a:latin typeface="Simplon BP Regular"/>
              </a:rPr>
              <a:t>entrée en classe</a:t>
            </a:r>
            <a:endParaRPr/>
          </a:p>
          <a:p>
            <a:pPr marL="908050" indent="-457200">
              <a:defRPr/>
            </a:pPr>
            <a:r>
              <a:rPr lang="fr-FR" sz="19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Avant et après le passage aux </a:t>
            </a:r>
            <a:r>
              <a:rPr lang="fr-FR" sz="1900">
                <a:solidFill>
                  <a:srgbClr val="EC6608"/>
                </a:solidFill>
                <a:latin typeface="Simplon BP Regular"/>
              </a:rPr>
              <a:t>toilettes</a:t>
            </a:r>
            <a:endParaRPr/>
          </a:p>
          <a:p>
            <a:pPr marL="908050" indent="-457200">
              <a:defRPr/>
            </a:pPr>
            <a:r>
              <a:rPr lang="fr-FR" sz="19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Avant et après la </a:t>
            </a:r>
            <a:r>
              <a:rPr lang="fr-FR" sz="1900">
                <a:solidFill>
                  <a:srgbClr val="EC6608"/>
                </a:solidFill>
                <a:latin typeface="Simplon BP Regular"/>
              </a:rPr>
              <a:t>récréation</a:t>
            </a:r>
            <a:r>
              <a:rPr lang="fr-FR" sz="1900">
                <a:latin typeface="Simplon BP Regular"/>
              </a:rPr>
              <a:t> </a:t>
            </a:r>
            <a:endParaRPr/>
          </a:p>
          <a:p>
            <a:pPr marL="908050" indent="-457200">
              <a:defRPr/>
            </a:pPr>
            <a:r>
              <a:rPr lang="fr-FR" sz="19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Avant et après le </a:t>
            </a:r>
            <a:r>
              <a:rPr lang="fr-FR" sz="1900">
                <a:solidFill>
                  <a:srgbClr val="EC6608"/>
                </a:solidFill>
                <a:latin typeface="Simplon BP Regular"/>
              </a:rPr>
              <a:t>repas</a:t>
            </a:r>
            <a:endParaRPr/>
          </a:p>
          <a:p>
            <a:pPr marL="908050" indent="-457200">
              <a:defRPr/>
            </a:pPr>
            <a:r>
              <a:rPr lang="fr-FR" sz="19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Après s’être </a:t>
            </a:r>
            <a:r>
              <a:rPr lang="fr-FR" sz="1900">
                <a:solidFill>
                  <a:srgbClr val="EC6608"/>
                </a:solidFill>
                <a:latin typeface="Simplon BP Regular"/>
              </a:rPr>
              <a:t>mouché</a:t>
            </a:r>
            <a:r>
              <a:rPr lang="fr-FR" sz="19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, avoir </a:t>
            </a:r>
            <a:r>
              <a:rPr lang="fr-FR" sz="1900">
                <a:solidFill>
                  <a:srgbClr val="EC6608"/>
                </a:solidFill>
                <a:latin typeface="Simplon BP Regular"/>
              </a:rPr>
              <a:t>toussé</a:t>
            </a:r>
            <a:r>
              <a:rPr lang="fr-FR" sz="1900">
                <a:latin typeface="Simplon BP Regular"/>
              </a:rPr>
              <a:t> </a:t>
            </a:r>
            <a:r>
              <a:rPr lang="fr-FR" sz="19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ou</a:t>
            </a:r>
            <a:r>
              <a:rPr lang="fr-FR" sz="1900">
                <a:latin typeface="Simplon BP Regular"/>
              </a:rPr>
              <a:t> </a:t>
            </a:r>
            <a:r>
              <a:rPr lang="fr-FR" sz="1900">
                <a:solidFill>
                  <a:srgbClr val="EC6608"/>
                </a:solidFill>
                <a:latin typeface="Simplon BP Regular"/>
              </a:rPr>
              <a:t>éternué</a:t>
            </a:r>
            <a:endParaRPr/>
          </a:p>
          <a:p>
            <a:pPr marL="908050" indent="-457200">
              <a:defRPr/>
            </a:pPr>
            <a:r>
              <a:rPr lang="fr-FR" sz="19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Le soir avant de partir et à l’arrivée au domicile</a:t>
            </a:r>
            <a:endParaRPr/>
          </a:p>
          <a:p>
            <a:pPr marL="0" indent="0">
              <a:buNone/>
              <a:defRPr/>
            </a:pPr>
            <a:endParaRPr lang="fr-FR">
              <a:latin typeface="Simplon BP Regular"/>
            </a:endParaRPr>
          </a:p>
          <a:p>
            <a:pPr>
              <a:defRPr/>
            </a:pPr>
            <a:endParaRPr lang="fr-FR">
              <a:latin typeface="Simplon BP Regular"/>
            </a:endParaRPr>
          </a:p>
        </p:txBody>
      </p:sp>
      <p:sp>
        <p:nvSpPr>
          <p:cNvPr id="6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9047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 b="1">
                <a:solidFill>
                  <a:srgbClr val="EC6608"/>
                </a:solidFill>
                <a:latin typeface="Simplon BP Regular"/>
              </a:rPr>
              <a:t>1. Application des gestes barrières</a:t>
            </a:r>
            <a:endParaRPr lang="fr-FR" b="1">
              <a:solidFill>
                <a:srgbClr val="EC6608"/>
              </a:solidFill>
            </a:endParaRPr>
          </a:p>
        </p:txBody>
      </p:sp>
      <p:sp>
        <p:nvSpPr>
          <p:cNvPr id="7" name="Rectangle 10" hidden="0"/>
          <p:cNvSpPr/>
          <p:nvPr isPhoto="0" userDrawn="0"/>
        </p:nvSpPr>
        <p:spPr bwMode="auto">
          <a:xfrm>
            <a:off x="838200" y="1144073"/>
            <a:ext cx="5129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Le lavage des mains des personnels</a:t>
            </a:r>
            <a:endParaRPr/>
          </a:p>
        </p:txBody>
      </p:sp>
      <p:pic>
        <p:nvPicPr>
          <p:cNvPr id="8" name="Image 1" hidden="0"/>
          <p:cNvPicPr>
            <a:picLocks noChangeAspect="1"/>
          </p:cNvPicPr>
          <p:nvPr isPhoto="0" userDrawn="0"/>
        </p:nvPicPr>
        <p:blipFill>
          <a:blip r:embed="rId3"/>
          <a:srcRect l="33079" t="28491" r="37868" b="13721"/>
          <a:stretch/>
        </p:blipFill>
        <p:spPr bwMode="auto">
          <a:xfrm>
            <a:off x="950034" y="1690688"/>
            <a:ext cx="4906260" cy="4895533"/>
          </a:xfrm>
          <a:prstGeom prst="rect">
            <a:avLst/>
          </a:prstGeom>
        </p:spPr>
      </p:pic>
      <p:pic>
        <p:nvPicPr>
          <p:cNvPr id="9" name="Graphique 4" descr="Horloge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10896600" y="3366347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31742" y="1202821"/>
            <a:ext cx="6222058" cy="5330713"/>
          </a:xfrm>
        </p:spPr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fr-FR" sz="2800" b="1">
                <a:solidFill>
                  <a:srgbClr val="EC6608"/>
                </a:solidFill>
                <a:latin typeface="Simplon BP Regular"/>
              </a:rPr>
              <a:t>Quand ? </a:t>
            </a:r>
            <a:endParaRPr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fr-FR" sz="2400" b="1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Pour les personnels : </a:t>
            </a:r>
            <a:endParaRPr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fr-FR" sz="24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- Lorsque les règles de distanciation ne peuvent être respectées</a:t>
            </a:r>
            <a:endParaRPr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fr-FR" sz="24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Le masque doit être gardé pour une durée de </a:t>
            </a:r>
            <a:r>
              <a:rPr lang="fr-FR" sz="2400" b="1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4hOO et être changé si souillé.</a:t>
            </a:r>
            <a:endParaRPr/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fr-FR" sz="2400" b="1">
              <a:solidFill>
                <a:schemeClr val="accent1">
                  <a:lumMod val="50000"/>
                </a:schemeClr>
              </a:solidFill>
              <a:latin typeface="Simplon BP Regular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fr-FR" sz="2400" b="1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Pour les élèves </a:t>
            </a:r>
            <a:r>
              <a:rPr lang="fr-FR" sz="24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:</a:t>
            </a:r>
            <a:endParaRPr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fr-FR" sz="24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À proscrire en maternelle</a:t>
            </a:r>
            <a:endParaRPr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fr-FR" sz="24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À la demande des parents en l’élémentaire</a:t>
            </a:r>
            <a:endParaRPr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fr-FR" sz="24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Systématique en cas d’apparition de symptômes</a:t>
            </a:r>
            <a:endParaRPr/>
          </a:p>
          <a:p>
            <a:pPr marL="0" indent="0">
              <a:lnSpc>
                <a:spcPct val="80000"/>
              </a:lnSpc>
              <a:buNone/>
              <a:defRPr/>
            </a:pPr>
            <a:br>
              <a:rPr lang="fr-FR" sz="1600">
                <a:solidFill>
                  <a:srgbClr val="FF0000"/>
                </a:solidFill>
                <a:latin typeface="Simplon BP Regular"/>
              </a:rPr>
            </a:br>
            <a:r>
              <a:rPr lang="fr-FR" sz="1600">
                <a:solidFill>
                  <a:srgbClr val="FF0000"/>
                </a:solidFill>
                <a:latin typeface="Simplon BP Regular"/>
              </a:rPr>
              <a:t>	</a:t>
            </a:r>
            <a:endParaRPr lang="fr-FR">
              <a:latin typeface="Simplon BP Regular"/>
            </a:endParaRPr>
          </a:p>
        </p:txBody>
      </p:sp>
      <p:sp>
        <p:nvSpPr>
          <p:cNvPr id="5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6300" y="-2908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 b="1">
                <a:solidFill>
                  <a:srgbClr val="EC6608"/>
                </a:solidFill>
                <a:latin typeface="Simplon BP Regular"/>
              </a:rPr>
              <a:t>1. Application des gestes barrières</a:t>
            </a:r>
            <a:endParaRPr lang="fr-FR" b="1">
              <a:solidFill>
                <a:srgbClr val="EC6608"/>
              </a:solidFill>
            </a:endParaRPr>
          </a:p>
        </p:txBody>
      </p:sp>
      <p:sp>
        <p:nvSpPr>
          <p:cNvPr id="6" name="Rectangle 10" hidden="0"/>
          <p:cNvSpPr/>
          <p:nvPr isPhoto="0" userDrawn="0"/>
        </p:nvSpPr>
        <p:spPr bwMode="auto">
          <a:xfrm>
            <a:off x="193623" y="972552"/>
            <a:ext cx="44358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000" b="1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Le port du masque</a:t>
            </a:r>
            <a:endParaRPr/>
          </a:p>
        </p:txBody>
      </p:sp>
      <p:sp>
        <p:nvSpPr>
          <p:cNvPr id="7" name="Espace réservé du contenu 2" hidden="0"/>
          <p:cNvSpPr>
            <a:spLocks noAdjustHandles="0" noChangeArrowheads="0"/>
          </p:cNvSpPr>
          <p:nvPr isPhoto="0" userDrawn="0"/>
        </p:nvSpPr>
        <p:spPr bwMode="auto">
          <a:xfrm>
            <a:off x="5820076" y="1743157"/>
            <a:ext cx="4981875" cy="3963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/>
              <a:buNone/>
              <a:defRPr/>
            </a:pPr>
            <a:endParaRPr lang="fr-FR" b="1">
              <a:solidFill>
                <a:srgbClr val="EC6608"/>
              </a:solidFill>
              <a:latin typeface="Simplon BP Regular"/>
            </a:endParaRPr>
          </a:p>
        </p:txBody>
      </p:sp>
      <p:pic>
        <p:nvPicPr>
          <p:cNvPr id="8" name="Graphique 4" descr="Avertissement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79091" y="3204792"/>
            <a:ext cx="914400" cy="914400"/>
          </a:xfrm>
          <a:prstGeom prst="rect">
            <a:avLst/>
          </a:prstGeom>
        </p:spPr>
      </p:pic>
      <p:sp>
        <p:nvSpPr>
          <p:cNvPr id="9" name="Rectangle 8" hidden="0"/>
          <p:cNvSpPr/>
          <p:nvPr isPhoto="0" userDrawn="0"/>
        </p:nvSpPr>
        <p:spPr bwMode="auto">
          <a:xfrm>
            <a:off x="264907" y="2746357"/>
            <a:ext cx="4685397" cy="18312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3" hidden="0"/>
          <p:cNvSpPr/>
          <p:nvPr isPhoto="0" userDrawn="0"/>
        </p:nvSpPr>
        <p:spPr bwMode="auto">
          <a:xfrm>
            <a:off x="1143500" y="3100299"/>
            <a:ext cx="39539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>
                <a:latin typeface="Simplon BP Regular"/>
              </a:rPr>
              <a:t>*Le port du masque ne dispense pas des autres gestes barrières</a:t>
            </a:r>
            <a:endParaRPr/>
          </a:p>
          <a:p>
            <a:pPr>
              <a:defRPr/>
            </a:pPr>
            <a:r>
              <a:rPr lang="fr-FR">
                <a:latin typeface="Simplon BP Regular"/>
              </a:rPr>
              <a:t>*Respecter</a:t>
            </a:r>
            <a:r>
              <a:rPr lang="fr-FR">
                <a:solidFill>
                  <a:srgbClr val="FF0000"/>
                </a:solidFill>
                <a:latin typeface="Simplon BP Regular"/>
              </a:rPr>
              <a:t> </a:t>
            </a:r>
            <a:r>
              <a:rPr lang="fr-FR">
                <a:latin typeface="Simplon BP Regular"/>
              </a:rPr>
              <a:t>les gestes barrières à chaque 	dépose pour une réutilisation du masque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Comment Mettre Un Masque Chirurgical" hidden="0">
            <a:hlinkClick r:id="" action="ppaction://media"/>
          </p:cNvPr>
          <p:cNvPicPr>
            <a:picLocks noChangeAspect="1"/>
          </p:cNvPicPr>
          <p:nvPr isPhoto="0" userDrawn="0"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"/>
          <a:stretch/>
        </p:blipFill>
        <p:spPr bwMode="auto">
          <a:xfrm>
            <a:off x="6777293" y="3708249"/>
            <a:ext cx="5161894" cy="2903566"/>
          </a:xfrm>
          <a:prstGeom prst="rect">
            <a:avLst/>
          </a:prstGeom>
          <a:ln>
            <a:noFill/>
          </a:ln>
        </p:spPr>
      </p:pic>
      <p:sp>
        <p:nvSpPr>
          <p:cNvPr id="5" name="Titre 1" hidden="0"/>
          <p:cNvSpPr>
            <a:spLocks noAdjustHandles="0" noChangeArrowheads="0"/>
          </p:cNvSpPr>
          <p:nvPr isPhoto="0" userDrawn="0"/>
        </p:nvSpPr>
        <p:spPr bwMode="auto">
          <a:xfrm>
            <a:off x="6614712" y="2940448"/>
            <a:ext cx="5487056" cy="1341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fr-FR" sz="2600" b="1">
                <a:solidFill>
                  <a:schemeClr val="accent2"/>
                </a:solidFill>
                <a:latin typeface="Simplon BP"/>
              </a:rPr>
              <a:t>Comment bien utiliser son masque ?</a:t>
            </a:r>
            <a:br>
              <a:rPr lang="fr-FR" sz="4300"/>
            </a:br>
            <a:endParaRPr lang="fr-FR" sz="4300"/>
          </a:p>
        </p:txBody>
      </p:sp>
      <p:pic>
        <p:nvPicPr>
          <p:cNvPr id="6" name="Image 13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217365" y="61057"/>
            <a:ext cx="4576972" cy="4194419"/>
          </a:xfrm>
          <a:prstGeom prst="rect">
            <a:avLst/>
          </a:prstGeom>
        </p:spPr>
      </p:pic>
      <p:sp>
        <p:nvSpPr>
          <p:cNvPr id="7" name="Rectangle à coins arrondis 14" hidden="0"/>
          <p:cNvSpPr/>
          <p:nvPr isPhoto="0" userDrawn="0"/>
        </p:nvSpPr>
        <p:spPr bwMode="auto">
          <a:xfrm>
            <a:off x="217364" y="1488831"/>
            <a:ext cx="2056912" cy="1711567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400" b="1">
                <a:solidFill>
                  <a:schemeClr val="bg1"/>
                </a:solidFill>
                <a:latin typeface="Simplon BP"/>
              </a:rPr>
              <a:t>OÙ LE TROUVER ?</a:t>
            </a:r>
            <a:endParaRPr/>
          </a:p>
          <a:p>
            <a:pPr>
              <a:defRPr/>
            </a:pPr>
            <a:r>
              <a:rPr lang="fr-FR" sz="1100">
                <a:latin typeface="Simplon BP"/>
              </a:rPr>
              <a:t>Des masques « usage grand public » à usage unique sont placés dans un endroit facile d’accès pour les personnels des écoles.</a:t>
            </a:r>
            <a:endParaRPr/>
          </a:p>
          <a:p>
            <a:pPr>
              <a:defRPr/>
            </a:pPr>
            <a:r>
              <a:rPr lang="fr-FR" sz="1100">
                <a:latin typeface="Simplon BP"/>
              </a:rPr>
              <a:t>Lieu défini par le directeur.</a:t>
            </a:r>
            <a:endParaRPr/>
          </a:p>
        </p:txBody>
      </p:sp>
      <p:sp>
        <p:nvSpPr>
          <p:cNvPr id="8" name="Rectangle à coins arrondis 15" hidden="0"/>
          <p:cNvSpPr/>
          <p:nvPr isPhoto="0" userDrawn="0"/>
        </p:nvSpPr>
        <p:spPr bwMode="auto">
          <a:xfrm>
            <a:off x="217364" y="3302401"/>
            <a:ext cx="2056912" cy="1055077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400" b="1">
                <a:solidFill>
                  <a:schemeClr val="bg1"/>
                </a:solidFill>
              </a:rPr>
              <a:t>TEMPS D’UTILISATION</a:t>
            </a:r>
            <a:endParaRPr/>
          </a:p>
          <a:p>
            <a:pPr marL="171450" indent="-171450">
              <a:buFontTx/>
              <a:buChar char="-"/>
              <a:defRPr/>
            </a:pPr>
            <a:r>
              <a:rPr lang="fr-FR" sz="1200">
                <a:solidFill>
                  <a:schemeClr val="bg1"/>
                </a:solidFill>
              </a:rPr>
              <a:t>3 à 4 heures.</a:t>
            </a:r>
            <a:endParaRPr/>
          </a:p>
          <a:p>
            <a:pPr marL="171450" indent="-171450">
              <a:buFontTx/>
              <a:buChar char="-"/>
              <a:defRPr/>
            </a:pPr>
            <a:r>
              <a:rPr lang="fr-FR" sz="1200">
                <a:solidFill>
                  <a:schemeClr val="bg1"/>
                </a:solidFill>
              </a:rPr>
              <a:t> le changer dès qu’il est mouillé.</a:t>
            </a:r>
            <a:endParaRPr/>
          </a:p>
        </p:txBody>
      </p:sp>
      <p:sp>
        <p:nvSpPr>
          <p:cNvPr id="9" name="Rectangle à coins arrondis 16" hidden="0"/>
          <p:cNvSpPr/>
          <p:nvPr isPhoto="0" userDrawn="0"/>
        </p:nvSpPr>
        <p:spPr bwMode="auto">
          <a:xfrm>
            <a:off x="3553577" y="2929704"/>
            <a:ext cx="2898555" cy="1477258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400" b="1">
                <a:solidFill>
                  <a:schemeClr val="bg1"/>
                </a:solidFill>
              </a:rPr>
              <a:t>APRÈS UTILISATION</a:t>
            </a:r>
            <a:endParaRPr/>
          </a:p>
          <a:p>
            <a:pPr>
              <a:defRPr/>
            </a:pPr>
            <a:r>
              <a:rPr lang="fr-FR" sz="1100">
                <a:latin typeface="Simplon BP"/>
              </a:rPr>
              <a:t>Jeter le masque dans un sac plastique séparé avant de la mettre dans la poubelle de déchets.</a:t>
            </a:r>
            <a:endParaRPr/>
          </a:p>
          <a:p>
            <a:pPr>
              <a:defRPr/>
            </a:pPr>
            <a:endParaRPr lang="fr-FR" sz="1100">
              <a:latin typeface="Simplon BP"/>
            </a:endParaRPr>
          </a:p>
          <a:p>
            <a:pPr>
              <a:defRPr/>
            </a:pPr>
            <a:r>
              <a:rPr lang="fr-FR" sz="1100">
                <a:latin typeface="Simplon BP"/>
              </a:rPr>
              <a:t>SE LAVER LES MAINS</a:t>
            </a:r>
            <a:endParaRPr/>
          </a:p>
        </p:txBody>
      </p:sp>
      <p:sp>
        <p:nvSpPr>
          <p:cNvPr id="10" name="Rectangle à coins arrondis 17" hidden="0"/>
          <p:cNvSpPr/>
          <p:nvPr isPhoto="0" userDrawn="0"/>
        </p:nvSpPr>
        <p:spPr bwMode="auto">
          <a:xfrm>
            <a:off x="217365" y="4542309"/>
            <a:ext cx="6221560" cy="2069506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400" b="1">
                <a:solidFill>
                  <a:schemeClr val="accent5">
                    <a:lumMod val="50000"/>
                  </a:schemeClr>
                </a:solidFill>
              </a:rPr>
              <a:t>Vous avez besoin d’enlever le masque (ex : pour </a:t>
            </a:r>
            <a:r>
              <a:rPr lang="fr-FR" sz="1200" b="1">
                <a:solidFill>
                  <a:schemeClr val="accent5">
                    <a:lumMod val="50000"/>
                  </a:schemeClr>
                </a:solidFill>
              </a:rPr>
              <a:t>manger ou boire)</a:t>
            </a:r>
            <a:endParaRPr/>
          </a:p>
          <a:p>
            <a:pPr marL="228600" indent="-228600">
              <a:buAutoNum type="arabicPeriod" startAt="1"/>
              <a:defRPr/>
            </a:pPr>
            <a:r>
              <a:rPr lang="fr-FR" sz="1200">
                <a:solidFill>
                  <a:schemeClr val="accent5">
                    <a:lumMod val="50000"/>
                  </a:schemeClr>
                </a:solidFill>
              </a:rPr>
              <a:t>Étalez une serviette jetable sur un plan horizontal – autre que la table à manger.</a:t>
            </a:r>
            <a:endParaRPr/>
          </a:p>
          <a:p>
            <a:pPr marL="228600" indent="-228600">
              <a:buAutoNum type="arabicPeriod" startAt="1"/>
              <a:defRPr/>
            </a:pPr>
            <a:r>
              <a:rPr lang="fr-FR" sz="1200">
                <a:solidFill>
                  <a:schemeClr val="accent5">
                    <a:lumMod val="50000"/>
                  </a:schemeClr>
                </a:solidFill>
              </a:rPr>
              <a:t>Lavez-vous les mains avec du savon, procédez à un essuyage minutieux.</a:t>
            </a:r>
            <a:endParaRPr/>
          </a:p>
          <a:p>
            <a:pPr marL="228600" indent="-228600">
              <a:buAutoNum type="arabicPeriod" startAt="1"/>
              <a:defRPr/>
            </a:pPr>
            <a:r>
              <a:rPr lang="fr-FR" sz="1200">
                <a:solidFill>
                  <a:schemeClr val="accent5">
                    <a:lumMod val="50000"/>
                  </a:schemeClr>
                </a:solidFill>
              </a:rPr>
              <a:t>Enlevez votre masque avec précaution, ne touchez que les ficèles latérales.</a:t>
            </a:r>
            <a:endParaRPr/>
          </a:p>
          <a:p>
            <a:pPr marL="228600" indent="-228600">
              <a:buAutoNum type="arabicPeriod" startAt="1"/>
              <a:defRPr/>
            </a:pPr>
            <a:r>
              <a:rPr lang="fr-FR" sz="1200">
                <a:solidFill>
                  <a:schemeClr val="accent5">
                    <a:lumMod val="50000"/>
                  </a:schemeClr>
                </a:solidFill>
              </a:rPr>
              <a:t>Posez le masque sur la serviette en disposant le côté qui était en contact avec le visage vers le HAUT.</a:t>
            </a:r>
            <a:endParaRPr/>
          </a:p>
          <a:p>
            <a:pPr marL="228600" indent="-228600">
              <a:buAutoNum type="arabicPeriod" startAt="1"/>
              <a:defRPr/>
            </a:pPr>
            <a:r>
              <a:rPr lang="fr-FR" sz="1200">
                <a:solidFill>
                  <a:schemeClr val="accent5">
                    <a:lumMod val="50000"/>
                  </a:schemeClr>
                </a:solidFill>
              </a:rPr>
              <a:t>Avant de le remettre, lavez-vous les mains et remettez le masque dans le BON SENS en le tenant toujours par les ficèles latérales.</a:t>
            </a:r>
            <a:endParaRPr/>
          </a:p>
          <a:p>
            <a:pPr marL="228600" indent="-228600">
              <a:buAutoNum type="arabicPeriod" startAt="1"/>
              <a:defRPr/>
            </a:pPr>
            <a:r>
              <a:rPr lang="fr-FR" sz="1200">
                <a:solidFill>
                  <a:schemeClr val="accent5">
                    <a:lumMod val="50000"/>
                  </a:schemeClr>
                </a:solidFill>
              </a:rPr>
              <a:t>Jetez la serviette à la poubelle.</a:t>
            </a:r>
            <a:endParaRPr/>
          </a:p>
          <a:p>
            <a:pPr marL="228600" indent="-228600">
              <a:buAutoNum type="arabicPeriod" startAt="1"/>
              <a:defRPr/>
            </a:pPr>
            <a:r>
              <a:rPr lang="fr-FR" sz="1200">
                <a:solidFill>
                  <a:schemeClr val="accent5">
                    <a:lumMod val="50000"/>
                  </a:schemeClr>
                </a:solidFill>
              </a:rPr>
              <a:t>Lavez-vous à nouveau les mains.</a:t>
            </a:r>
            <a:endParaRPr/>
          </a:p>
        </p:txBody>
      </p:sp>
      <p:sp>
        <p:nvSpPr>
          <p:cNvPr id="11" name="Ellipse 18" hidden="0"/>
          <p:cNvSpPr/>
          <p:nvPr isPhoto="0" userDrawn="0"/>
        </p:nvSpPr>
        <p:spPr bwMode="auto">
          <a:xfrm>
            <a:off x="4794338" y="219817"/>
            <a:ext cx="7268708" cy="274323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400" b="1">
                <a:solidFill>
                  <a:schemeClr val="accent5">
                    <a:lumMod val="50000"/>
                  </a:schemeClr>
                </a:solidFill>
              </a:rPr>
              <a:t>Le port du masque complète l’organisation du travail</a:t>
            </a:r>
            <a:endParaRPr/>
          </a:p>
          <a:p>
            <a:pPr algn="ctr">
              <a:defRPr/>
            </a:pPr>
            <a:r>
              <a:rPr lang="fr-FR" sz="1400" b="1">
                <a:solidFill>
                  <a:schemeClr val="accent5">
                    <a:lumMod val="50000"/>
                  </a:schemeClr>
                </a:solidFill>
              </a:rPr>
              <a:t>et les mesures barrières pour lutter efficacement contre la transmission du COVID19</a:t>
            </a:r>
            <a:endParaRPr/>
          </a:p>
          <a:p>
            <a:pPr algn="ctr">
              <a:defRPr/>
            </a:pPr>
            <a:endParaRPr lang="fr-FR" sz="120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fr-FR" sz="1400">
                <a:solidFill>
                  <a:schemeClr val="accent5">
                    <a:lumMod val="50000"/>
                  </a:schemeClr>
                </a:solidFill>
              </a:rPr>
              <a:t>Le masque ne remplace pas les mesures barrières déjà en place</a:t>
            </a:r>
            <a:endParaRPr/>
          </a:p>
          <a:p>
            <a:pPr algn="ctr">
              <a:defRPr/>
            </a:pPr>
            <a:endParaRPr lang="fr-FR" sz="120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fr-FR" sz="1400" b="1" u="sng">
                <a:solidFill>
                  <a:schemeClr val="accent5">
                    <a:lumMod val="50000"/>
                  </a:schemeClr>
                </a:solidFill>
              </a:rPr>
              <a:t>Pour votre santé et celle des autres, continuez de respecter les mesures barrières</a:t>
            </a:r>
            <a:endParaRPr/>
          </a:p>
          <a:p>
            <a:pPr algn="ctr">
              <a:defRPr/>
            </a:pPr>
            <a:endParaRPr lang="fr-FR" sz="1200" b="1" u="sng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fr-FR" sz="1200">
                <a:solidFill>
                  <a:schemeClr val="accent5">
                    <a:lumMod val="50000"/>
                  </a:schemeClr>
                </a:solidFill>
              </a:rPr>
              <a:t>Lavage fréquent et minutieux aux </a:t>
            </a:r>
            <a:r>
              <a:rPr lang="fr-FR" sz="1200">
                <a:solidFill>
                  <a:schemeClr val="accent5">
                    <a:lumMod val="50000"/>
                  </a:schemeClr>
                </a:solidFill>
              </a:rPr>
              <a:t>savon+eau+séchage</a:t>
            </a:r>
            <a:endParaRPr lang="fr-FR" sz="120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endParaRPr lang="fr-FR" sz="120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fr-FR" sz="1200">
                <a:solidFill>
                  <a:schemeClr val="accent5">
                    <a:lumMod val="50000"/>
                  </a:schemeClr>
                </a:solidFill>
              </a:rPr>
              <a:t>Distanciation sociale (minimum 1m) autant que possible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>
                <a:solidFill>
                  <a:srgbClr val="EC6608"/>
                </a:solidFill>
                <a:latin typeface="Simplon BP Regular"/>
              </a:rPr>
              <a:t>2. Maintien de la distanciation physique</a:t>
            </a:r>
            <a:endParaRPr lang="fr-FR" b="1">
              <a:solidFill>
                <a:srgbClr val="EC6608"/>
              </a:solidFill>
            </a:endParaRPr>
          </a:p>
        </p:txBody>
      </p:sp>
      <p:sp>
        <p:nvSpPr>
          <p:cNvPr id="5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208613" y="2213908"/>
            <a:ext cx="9759846" cy="4409629"/>
          </a:xfrm>
        </p:spPr>
        <p:txBody>
          <a:bodyPr vert="horz" lIns="91440" tIns="45720" rIns="91440" bIns="45720" rtlCol="0" anchor="t"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fr-FR" sz="2600" b="1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Revoir l’organisation de la classe :</a:t>
            </a:r>
            <a:endParaRPr sz="2600"/>
          </a:p>
          <a:p>
            <a:pPr lvl="1">
              <a:lnSpc>
                <a:spcPct val="80000"/>
              </a:lnSpc>
              <a:defRPr/>
            </a:pPr>
            <a:r>
              <a:rPr lang="fr-FR" sz="22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Prévoir 1 mètre entre chaque élève,</a:t>
            </a:r>
            <a:endParaRPr sz="220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fr-FR" sz="22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soit environ 4m² / élève </a:t>
            </a:r>
            <a:r>
              <a:rPr lang="fr-FR" sz="22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</a:t>
            </a:r>
            <a:r>
              <a:rPr lang="fr-FR" sz="22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 </a:t>
            </a:r>
            <a:r>
              <a:rPr lang="fr-FR" sz="2200" b="1">
                <a:solidFill>
                  <a:srgbClr val="EC6608"/>
                </a:solidFill>
                <a:latin typeface="Simplon BP Regular"/>
              </a:rPr>
              <a:t>1 table sur 2</a:t>
            </a:r>
            <a:endParaRPr sz="2200"/>
          </a:p>
          <a:p>
            <a:pPr lvl="1">
              <a:lnSpc>
                <a:spcPct val="80000"/>
              </a:lnSpc>
              <a:defRPr/>
            </a:pPr>
            <a:r>
              <a:rPr lang="fr-FR" sz="22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Éviter les îlots </a:t>
            </a:r>
            <a:endParaRPr sz="2200"/>
          </a:p>
          <a:p>
            <a:pPr lvl="1">
              <a:lnSpc>
                <a:spcPct val="80000"/>
              </a:lnSpc>
              <a:defRPr/>
            </a:pPr>
            <a:r>
              <a:rPr lang="fr-FR" sz="22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Organiser les déplacements pour éviter les croisements</a:t>
            </a:r>
            <a:endParaRPr sz="2200"/>
          </a:p>
          <a:p>
            <a:pPr lvl="1">
              <a:lnSpc>
                <a:spcPct val="80000"/>
              </a:lnSpc>
              <a:defRPr/>
            </a:pPr>
            <a:r>
              <a:rPr lang="fr-FR" sz="22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Limiter les échanges de matériel, en cas de matériel collectif, le nettoyer entre chaque usage. </a:t>
            </a:r>
            <a:endParaRPr lang="fr-FR" sz="2200">
              <a:solidFill>
                <a:schemeClr val="accent1">
                  <a:lumMod val="50000"/>
                </a:schemeClr>
              </a:solidFill>
              <a:latin typeface="Simplon BP Regular"/>
            </a:endParaRPr>
          </a:p>
          <a:p>
            <a:pPr lvl="1">
              <a:lnSpc>
                <a:spcPct val="80000"/>
              </a:lnSpc>
              <a:defRPr/>
            </a:pPr>
            <a:endParaRPr lang="fr-FR" sz="2200">
              <a:latin typeface="Simplon BP Regular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fr-FR" sz="2600" b="1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Aérer les locaux : </a:t>
            </a:r>
            <a:r>
              <a:rPr lang="fr-FR" sz="2600">
                <a:solidFill>
                  <a:srgbClr val="EC6608"/>
                </a:solidFill>
                <a:latin typeface="Simplon BP Regular"/>
              </a:rPr>
              <a:t>15 minutes </a:t>
            </a:r>
            <a:r>
              <a:rPr lang="fr-FR" sz="26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avant l’arrivée des élèves, pendant les récréations, pendant les repas, en fin de journée</a:t>
            </a:r>
            <a:endParaRPr sz="2600"/>
          </a:p>
          <a:p>
            <a:pPr marL="0" indent="0">
              <a:lnSpc>
                <a:spcPct val="80000"/>
              </a:lnSpc>
              <a:buNone/>
              <a:defRPr/>
            </a:pPr>
            <a:endParaRPr lang="fr-FR" sz="2600">
              <a:latin typeface="Simplon BP Regular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fr-FR" sz="2600" b="1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Autre point de vigilance : </a:t>
            </a:r>
            <a:r>
              <a:rPr lang="fr-FR" sz="2600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localiser la poubelle, avec un sac</a:t>
            </a:r>
            <a:endParaRPr sz="2600"/>
          </a:p>
          <a:p>
            <a:pPr>
              <a:lnSpc>
                <a:spcPct val="80000"/>
              </a:lnSpc>
              <a:defRPr/>
            </a:pPr>
            <a:endParaRPr lang="fr-FR" sz="2600">
              <a:latin typeface="Simplon BP Regular"/>
            </a:endParaRPr>
          </a:p>
          <a:p>
            <a:pPr>
              <a:lnSpc>
                <a:spcPct val="80000"/>
              </a:lnSpc>
              <a:defRPr/>
            </a:pPr>
            <a:endParaRPr lang="fr-FR" sz="2600">
              <a:latin typeface="Simplon BP Regular"/>
            </a:endParaRPr>
          </a:p>
        </p:txBody>
      </p:sp>
      <p:sp>
        <p:nvSpPr>
          <p:cNvPr id="6" name="Rectangle 3" hidden="0"/>
          <p:cNvSpPr/>
          <p:nvPr isPhoto="0" userDrawn="0"/>
        </p:nvSpPr>
        <p:spPr bwMode="auto">
          <a:xfrm>
            <a:off x="208613" y="1244412"/>
            <a:ext cx="67537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000" b="1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L’aménagement de la classe</a:t>
            </a:r>
            <a:endParaRPr/>
          </a:p>
        </p:txBody>
      </p:sp>
      <p:pic>
        <p:nvPicPr>
          <p:cNvPr id="7" name="Image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8481102" y="1410269"/>
            <a:ext cx="3502285" cy="2533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18475" y="2044631"/>
            <a:ext cx="10515599" cy="4644094"/>
          </a:xfrm>
        </p:spPr>
        <p:txBody>
          <a:bodyPr/>
          <a:lstStyle/>
          <a:p>
            <a:pPr>
              <a:defRPr/>
            </a:pPr>
            <a:r>
              <a:rPr lang="fr-FR" sz="3200">
                <a:solidFill>
                  <a:schemeClr val="accent1">
                    <a:lumMod val="50000"/>
                  </a:schemeClr>
                </a:solidFill>
              </a:rPr>
              <a:t>Veiller à la </a:t>
            </a:r>
            <a:r>
              <a:rPr lang="fr-FR" sz="3200">
                <a:solidFill>
                  <a:srgbClr val="EC6608"/>
                </a:solidFill>
              </a:rPr>
              <a:t>distanciation sociale</a:t>
            </a:r>
            <a:endParaRPr/>
          </a:p>
          <a:p>
            <a:pPr>
              <a:defRPr/>
            </a:pPr>
            <a:r>
              <a:rPr lang="fr-FR" sz="3200">
                <a:solidFill>
                  <a:schemeClr val="accent1">
                    <a:lumMod val="50000"/>
                  </a:schemeClr>
                </a:solidFill>
              </a:rPr>
              <a:t>Proscrire les jeux de contact </a:t>
            </a:r>
            <a:endParaRPr/>
          </a:p>
          <a:p>
            <a:pPr>
              <a:defRPr/>
            </a:pPr>
            <a:r>
              <a:rPr lang="fr-FR" sz="3200">
                <a:solidFill>
                  <a:schemeClr val="accent1">
                    <a:lumMod val="50000"/>
                  </a:schemeClr>
                </a:solidFill>
              </a:rPr>
              <a:t>Veiller à ce qu’il n’y ait </a:t>
            </a:r>
            <a:r>
              <a:rPr lang="fr-FR" sz="3200">
                <a:solidFill>
                  <a:srgbClr val="EC6608"/>
                </a:solidFill>
              </a:rPr>
              <a:t>pas d’échanges d’objets personnels entre les élèves</a:t>
            </a:r>
            <a:endParaRPr/>
          </a:p>
          <a:p>
            <a:pPr marL="0" indent="0">
              <a:buNone/>
              <a:defRPr/>
            </a:pPr>
            <a:br>
              <a:rPr lang="fr-FR" sz="1600">
                <a:solidFill>
                  <a:srgbClr val="FF0000"/>
                </a:solidFill>
                <a:latin typeface="Simplon BP Regular"/>
              </a:rPr>
            </a:br>
            <a:endParaRPr lang="fr-FR">
              <a:latin typeface="Simplon BP Regular"/>
            </a:endParaRPr>
          </a:p>
        </p:txBody>
      </p:sp>
      <p:sp>
        <p:nvSpPr>
          <p:cNvPr id="5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 b="1">
                <a:solidFill>
                  <a:srgbClr val="EC6608"/>
                </a:solidFill>
                <a:latin typeface="Simplon BP Regular"/>
              </a:rPr>
              <a:t>3. Limitation du brassage des groupes</a:t>
            </a:r>
            <a:endParaRPr lang="fr-FR" b="1">
              <a:solidFill>
                <a:srgbClr val="EC6608"/>
              </a:solidFill>
            </a:endParaRPr>
          </a:p>
        </p:txBody>
      </p:sp>
      <p:sp>
        <p:nvSpPr>
          <p:cNvPr id="6" name="Rectangle 11" hidden="0"/>
          <p:cNvSpPr/>
          <p:nvPr isPhoto="0" userDrawn="0"/>
        </p:nvSpPr>
        <p:spPr bwMode="auto">
          <a:xfrm>
            <a:off x="418475" y="1336745"/>
            <a:ext cx="3700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000" b="1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Les récréations</a:t>
            </a:r>
            <a:endParaRPr/>
          </a:p>
        </p:txBody>
      </p:sp>
      <p:pic>
        <p:nvPicPr>
          <p:cNvPr id="7" name="Image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415790" y="3806652"/>
            <a:ext cx="5561038" cy="2637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88495" y="2044631"/>
            <a:ext cx="8080949" cy="4644094"/>
          </a:xfrm>
        </p:spPr>
        <p:txBody>
          <a:bodyPr vert="horz" lIns="91440" tIns="45720" rIns="91440" bIns="45720" rtlCol="0" anchor="t"/>
          <a:lstStyle/>
          <a:p>
            <a:pPr marL="0" indent="0">
              <a:buNone/>
              <a:defRPr/>
            </a:pPr>
            <a:r>
              <a:rPr lang="fr-FR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Garder un </a:t>
            </a:r>
            <a:r>
              <a:rPr lang="fr-FR">
                <a:solidFill>
                  <a:srgbClr val="EC6608"/>
                </a:solidFill>
                <a:latin typeface="Simplon BP Regular"/>
              </a:rPr>
              <a:t>même groupe d’élèves </a:t>
            </a:r>
            <a:r>
              <a:rPr lang="fr-FR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une fois l’organisation décidée y compris pour les recréations.</a:t>
            </a:r>
            <a:endParaRPr/>
          </a:p>
          <a:p>
            <a:pPr>
              <a:defRPr/>
            </a:pPr>
            <a:endParaRPr lang="fr-FR">
              <a:solidFill>
                <a:schemeClr val="accent1">
                  <a:lumMod val="50000"/>
                </a:schemeClr>
              </a:solidFill>
              <a:latin typeface="Simplon BP Regular"/>
            </a:endParaRPr>
          </a:p>
          <a:p>
            <a:pPr marL="0" indent="0">
              <a:buNone/>
              <a:defRPr/>
            </a:pPr>
            <a:r>
              <a:rPr lang="fr-FR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Prévoir </a:t>
            </a:r>
            <a:r>
              <a:rPr lang="fr-FR">
                <a:solidFill>
                  <a:srgbClr val="EC6608"/>
                </a:solidFill>
                <a:latin typeface="Simplon BP Regular"/>
              </a:rPr>
              <a:t>l’organisation des déplacements </a:t>
            </a:r>
            <a:endParaRPr/>
          </a:p>
          <a:p>
            <a:pPr marL="0" indent="0">
              <a:buNone/>
              <a:defRPr/>
            </a:pPr>
            <a:r>
              <a:rPr lang="fr-FR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- les entrées et sorties</a:t>
            </a:r>
            <a:endParaRPr/>
          </a:p>
          <a:p>
            <a:pPr marL="0" indent="0">
              <a:buNone/>
              <a:defRPr/>
            </a:pPr>
            <a:r>
              <a:rPr lang="fr-FR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- les déplacements dans la journée (à limiter)</a:t>
            </a:r>
            <a:endParaRPr/>
          </a:p>
          <a:p>
            <a:pPr marL="0" indent="0">
              <a:buNone/>
              <a:defRPr/>
            </a:pPr>
            <a:endParaRPr lang="fr-FR">
              <a:solidFill>
                <a:schemeClr val="accent1">
                  <a:lumMod val="50000"/>
                </a:schemeClr>
              </a:solidFill>
              <a:latin typeface="Simplon BP Regular"/>
            </a:endParaRPr>
          </a:p>
          <a:p>
            <a:pPr marL="0" indent="0">
              <a:buNone/>
              <a:defRPr/>
            </a:pPr>
            <a:r>
              <a:rPr lang="fr-FR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Éviter les </a:t>
            </a:r>
            <a:r>
              <a:rPr lang="fr-FR">
                <a:solidFill>
                  <a:srgbClr val="EC6608"/>
                </a:solidFill>
                <a:latin typeface="Simplon BP Regular"/>
              </a:rPr>
              <a:t>croisements</a:t>
            </a:r>
            <a:r>
              <a:rPr lang="fr-FR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 d’élèves et de classes</a:t>
            </a:r>
            <a:endParaRPr/>
          </a:p>
        </p:txBody>
      </p:sp>
      <p:sp>
        <p:nvSpPr>
          <p:cNvPr id="5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83171" y="185243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 b="1">
                <a:solidFill>
                  <a:srgbClr val="EC6608"/>
                </a:solidFill>
                <a:latin typeface="Simplon BP Regular"/>
              </a:rPr>
              <a:t>3.</a:t>
            </a:r>
            <a:r>
              <a:rPr lang="fr-FR">
                <a:solidFill>
                  <a:srgbClr val="EC6608"/>
                </a:solidFill>
                <a:latin typeface="Simplon BP Regular"/>
              </a:rPr>
              <a:t> </a:t>
            </a:r>
            <a:r>
              <a:rPr lang="fr-FR" b="1">
                <a:solidFill>
                  <a:srgbClr val="EC6608"/>
                </a:solidFill>
                <a:latin typeface="Simplon BP Regular"/>
              </a:rPr>
              <a:t>Limitation du brassage des groupes</a:t>
            </a:r>
            <a:endParaRPr lang="fr-FR" b="1">
              <a:solidFill>
                <a:srgbClr val="EC6608"/>
              </a:solidFill>
            </a:endParaRPr>
          </a:p>
        </p:txBody>
      </p:sp>
      <p:sp>
        <p:nvSpPr>
          <p:cNvPr id="6" name="Rectangle 11" hidden="0"/>
          <p:cNvSpPr/>
          <p:nvPr isPhoto="0" userDrawn="0"/>
        </p:nvSpPr>
        <p:spPr bwMode="auto">
          <a:xfrm>
            <a:off x="388495" y="1156863"/>
            <a:ext cx="43749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000" b="1">
                <a:solidFill>
                  <a:schemeClr val="accent1">
                    <a:lumMod val="50000"/>
                  </a:schemeClr>
                </a:solidFill>
                <a:latin typeface="Simplon BP Regular"/>
              </a:rPr>
              <a:t>Les déplacements</a:t>
            </a:r>
            <a:endParaRPr/>
          </a:p>
        </p:txBody>
      </p:sp>
      <p:pic>
        <p:nvPicPr>
          <p:cNvPr id="7" name="Image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7734635" y="3357797"/>
            <a:ext cx="4204197" cy="3346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ONLYOFFICE/2.4.526.0</Application>
  <PresentationFormat>On-screen Show (4:3)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/>
  <cp:lastModifiedBy/>
</cp:coreProperties>
</file>