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16" r:id="rId4"/>
    <p:sldId id="300" r:id="rId5"/>
    <p:sldId id="319" r:id="rId6"/>
    <p:sldId id="310" r:id="rId7"/>
    <p:sldId id="311" r:id="rId8"/>
    <p:sldId id="312" r:id="rId9"/>
    <p:sldId id="313" r:id="rId10"/>
    <p:sldId id="307" r:id="rId11"/>
    <p:sldId id="308" r:id="rId12"/>
    <p:sldId id="309" r:id="rId13"/>
    <p:sldId id="314" r:id="rId14"/>
    <p:sldId id="257" r:id="rId15"/>
    <p:sldId id="258" r:id="rId16"/>
    <p:sldId id="317" r:id="rId17"/>
    <p:sldId id="318" r:id="rId18"/>
    <p:sldId id="298" r:id="rId19"/>
    <p:sldId id="269" r:id="rId20"/>
    <p:sldId id="272" r:id="rId21"/>
    <p:sldId id="265" r:id="rId22"/>
    <p:sldId id="315" r:id="rId23"/>
    <p:sldId id="321" r:id="rId24"/>
    <p:sldId id="306" r:id="rId25"/>
    <p:sldId id="326" r:id="rId26"/>
    <p:sldId id="327" r:id="rId27"/>
    <p:sldId id="322" r:id="rId28"/>
    <p:sldId id="323" r:id="rId29"/>
    <p:sldId id="324" r:id="rId30"/>
    <p:sldId id="320" r:id="rId31"/>
    <p:sldId id="328" r:id="rId32"/>
    <p:sldId id="329" r:id="rId33"/>
    <p:sldId id="330" r:id="rId34"/>
    <p:sldId id="331" r:id="rId35"/>
    <p:sldId id="332" r:id="rId36"/>
    <p:sldId id="333" r:id="rId37"/>
    <p:sldId id="335" r:id="rId38"/>
    <p:sldId id="337" r:id="rId39"/>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stion" initials="g" lastIdx="2" clrIdx="0">
    <p:extLst>
      <p:ext uri="{19B8F6BF-5375-455C-9EA6-DF929625EA0E}">
        <p15:presenceInfo xmlns:p15="http://schemas.microsoft.com/office/powerpoint/2012/main" userId="ges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960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680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818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771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9978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605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1328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523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5460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7090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9475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91167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024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39604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8509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41010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19656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672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5858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40710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23810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0998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649ABE5-B7E0-4A86-B0BC-6C56792A77A2}" type="datetimeFigureOut">
              <a:rPr lang="fr-FR" smtClean="0"/>
              <a:pPr/>
              <a:t>13/05/2022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4DD407-EA88-4B5A-BE48-BC238FB20D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9ABE5-B7E0-4A86-B0BC-6C56792A77A2}" type="datetimeFigureOut">
              <a:rPr lang="fr-FR" smtClean="0"/>
              <a:pPr/>
              <a:t>13/05/2022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DD407-EA88-4B5A-BE48-BC238FB20D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3268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371775-AC36-4AAC-8E18-D76DD56CCABE}" type="datetimeFigureOut">
              <a:rPr lang="fr-FR" smtClean="0">
                <a:solidFill>
                  <a:prstClr val="black">
                    <a:tint val="75000"/>
                  </a:prstClr>
                </a:solidFill>
              </a:rPr>
              <a:pPr/>
              <a:t>13/05/2022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84A6E2-ADAC-4420-9A63-527CCC2E177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6570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Centre aquatique AQUAGARON</a:t>
            </a:r>
            <a:br>
              <a:rPr lang="fr-FR" dirty="0"/>
            </a:br>
            <a:r>
              <a:rPr lang="fr-FR" dirty="0"/>
              <a:t>Projet pédagogique 2022</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2226469"/>
            <a:ext cx="4351338" cy="3263504"/>
          </a:xfrm>
        </p:spPr>
      </p:pic>
    </p:spTree>
    <p:extLst>
      <p:ext uri="{BB962C8B-B14F-4D97-AF65-F5344CB8AC3E}">
        <p14:creationId xmlns:p14="http://schemas.microsoft.com/office/powerpoint/2010/main" val="173706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82429653"/>
              </p:ext>
            </p:extLst>
          </p:nvPr>
        </p:nvGraphicFramePr>
        <p:xfrm>
          <a:off x="971600" y="260648"/>
          <a:ext cx="7200800" cy="6120680"/>
        </p:xfrm>
        <a:graphic>
          <a:graphicData uri="http://schemas.openxmlformats.org/drawingml/2006/table">
            <a:tbl>
              <a:tblPr firstRow="1" firstCol="1" bandRow="1"/>
              <a:tblGrid>
                <a:gridCol w="7200800">
                  <a:extLst>
                    <a:ext uri="{9D8B030D-6E8A-4147-A177-3AD203B41FA5}">
                      <a16:colId xmlns="" xmlns:a16="http://schemas.microsoft.com/office/drawing/2014/main" val="1507317314"/>
                    </a:ext>
                  </a:extLst>
                </a:gridCol>
              </a:tblGrid>
              <a:tr h="6120680">
                <a:tc>
                  <a:txBody>
                    <a:bodyPr/>
                    <a:lstStyle/>
                    <a:p>
                      <a:pPr algn="ctr">
                        <a:lnSpc>
                          <a:spcPct val="115000"/>
                        </a:lnSpc>
                        <a:spcAft>
                          <a:spcPts val="0"/>
                        </a:spcAft>
                      </a:pPr>
                      <a:r>
                        <a:rPr lang="fr-FR" sz="1600" b="1" dirty="0">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Situation N°2 : Soins nécessitant une interruption de la surveillance</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600" b="1" dirty="0">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le plus proche</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Signale l’intervention par 3 coups de sifflet </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Intervient sur la victime</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Sécurise la personne prise en charge, fait un bilan</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Réalise les gestes qui s’imposent</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Surveille la victime en attendant les secours spécialisés</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Fait un bilan aux secours lorsqu’ils arrivent</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600" b="1" dirty="0">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second maître-nageur :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Evacue le bassin</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apporte le matériel de secours nécessaire</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Assiste son collègue</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6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Les enseignants des classes présentes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Regroupe et compte les élèves</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Préviennent leur responsable </a:t>
                      </a:r>
                      <a:r>
                        <a:rPr lang="fr-FR" sz="1600" dirty="0" smtClean="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d’établissement</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600" dirty="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Font rhabiller les élèves</a:t>
                      </a:r>
                      <a:endParaRPr lang="fr-FR" sz="16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6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52165839"/>
                  </a:ext>
                </a:extLst>
              </a:tr>
            </a:tbl>
          </a:graphicData>
        </a:graphic>
      </p:graphicFrame>
    </p:spTree>
    <p:extLst>
      <p:ext uri="{BB962C8B-B14F-4D97-AF65-F5344CB8AC3E}">
        <p14:creationId xmlns:p14="http://schemas.microsoft.com/office/powerpoint/2010/main" val="275328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20888"/>
            <a:ext cx="8229600" cy="1143000"/>
          </a:xfrm>
        </p:spPr>
        <p:txBody>
          <a:bodyPr>
            <a:normAutofit fontScale="90000"/>
          </a:bodyPr>
          <a:lstStyle/>
          <a:p>
            <a:r>
              <a:rPr lang="fr-FR" dirty="0"/>
              <a:t>2.Enseignement et Fonctionnement</a:t>
            </a:r>
          </a:p>
        </p:txBody>
      </p:sp>
    </p:spTree>
    <p:extLst>
      <p:ext uri="{BB962C8B-B14F-4D97-AF65-F5344CB8AC3E}">
        <p14:creationId xmlns:p14="http://schemas.microsoft.com/office/powerpoint/2010/main" val="309215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COMPÉTENCES VISÉES</a:t>
            </a:r>
          </a:p>
        </p:txBody>
      </p:sp>
      <p:sp>
        <p:nvSpPr>
          <p:cNvPr id="3" name="Espace réservé du contenu 2"/>
          <p:cNvSpPr>
            <a:spLocks noGrp="1"/>
          </p:cNvSpPr>
          <p:nvPr>
            <p:ph idx="1"/>
          </p:nvPr>
        </p:nvSpPr>
        <p:spPr/>
        <p:txBody>
          <a:bodyPr>
            <a:noAutofit/>
          </a:bodyPr>
          <a:lstStyle/>
          <a:p>
            <a:pPr>
              <a:buNone/>
            </a:pPr>
            <a:r>
              <a:rPr lang="fr-FR" sz="2400" b="1" cap="small" dirty="0">
                <a:solidFill>
                  <a:srgbClr val="0070C0"/>
                </a:solidFill>
                <a:sym typeface="Wingdings" pitchFamily="2" charset="2"/>
              </a:rPr>
              <a:t> </a:t>
            </a:r>
            <a:r>
              <a:rPr lang="fr-FR" sz="2400" b="1" cap="small" dirty="0">
                <a:solidFill>
                  <a:srgbClr val="0070C0"/>
                </a:solidFill>
              </a:rPr>
              <a:t>Adapter ses déplacements à différents types d’environnement</a:t>
            </a:r>
          </a:p>
          <a:p>
            <a:pPr>
              <a:buNone/>
            </a:pPr>
            <a:endParaRPr lang="fr-FR" sz="1800" dirty="0"/>
          </a:p>
          <a:p>
            <a:pPr>
              <a:buNone/>
            </a:pPr>
            <a:r>
              <a:rPr lang="fr-FR" sz="1400" dirty="0"/>
              <a:t>Rattachement aux contenus d’enseignements suivants :</a:t>
            </a:r>
          </a:p>
          <a:p>
            <a:pPr>
              <a:buNone/>
            </a:pPr>
            <a:endParaRPr lang="fr-FR" sz="1400" dirty="0"/>
          </a:p>
          <a:p>
            <a:pPr lvl="0"/>
            <a:r>
              <a:rPr lang="fr-FR" sz="1400" b="1" dirty="0"/>
              <a:t>La construction du Répertoire Moteur Aquatique (RMA) </a:t>
            </a:r>
            <a:r>
              <a:rPr lang="fr-FR" sz="1400" dirty="0"/>
              <a:t>à travers quatre actions essentielles : les entrées, les immersions, les déplacements, les sorties.   </a:t>
            </a:r>
          </a:p>
          <a:p>
            <a:pPr>
              <a:buNone/>
            </a:pPr>
            <a:r>
              <a:rPr lang="fr-FR" sz="1400" dirty="0"/>
              <a:t> </a:t>
            </a:r>
          </a:p>
          <a:p>
            <a:pPr lvl="0"/>
            <a:r>
              <a:rPr lang="fr-FR" sz="1400" b="1" dirty="0"/>
              <a:t>La construction de la Maîtrise du Volume Subaquatique (MVSA).  </a:t>
            </a:r>
          </a:p>
          <a:p>
            <a:pPr>
              <a:buNone/>
            </a:pPr>
            <a:r>
              <a:rPr lang="fr-FR" sz="1400" b="1" dirty="0"/>
              <a:t> </a:t>
            </a:r>
          </a:p>
          <a:p>
            <a:pPr lvl="0"/>
            <a:r>
              <a:rPr lang="fr-FR" sz="1400" dirty="0"/>
              <a:t>La recherche d’une liaison systématique entre le vécu aquatique, les activités langagières et le vivre ensemble dans chaque situation d’apprentissage entre autre (voir annexe domaine de formation)</a:t>
            </a:r>
          </a:p>
          <a:p>
            <a:pPr lvl="0"/>
            <a:endParaRPr lang="fr-FR" sz="1400" dirty="0"/>
          </a:p>
          <a:p>
            <a:pPr lvl="0"/>
            <a:r>
              <a:rPr lang="fr-FR" sz="1400" dirty="0"/>
              <a:t>Des modules d’apprentissage longs de xxx séances conçus en quatre phases : Découverte, Référence, Entraînement, Bilan .  </a:t>
            </a:r>
          </a:p>
          <a:p>
            <a:pPr lvl="0"/>
            <a:r>
              <a:rPr lang="fr-FR" sz="1400" dirty="0"/>
              <a:t>Polyvalence par l’EPS ( donner du sens à d’autres disciplines) et pour l’EPS (on utilise d’autres disciplines pour favoriser les apprentissages en EPS)</a:t>
            </a:r>
          </a:p>
        </p:txBody>
      </p:sp>
      <p:sp>
        <p:nvSpPr>
          <p:cNvPr id="4" name="Rectangle 3"/>
          <p:cNvSpPr/>
          <p:nvPr/>
        </p:nvSpPr>
        <p:spPr>
          <a:xfrm>
            <a:off x="395536" y="1556792"/>
            <a:ext cx="813690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DÉMARCHE D’APPRENTISSAGE</a:t>
            </a:r>
          </a:p>
        </p:txBody>
      </p:sp>
      <p:sp>
        <p:nvSpPr>
          <p:cNvPr id="3" name="Espace réservé du contenu 2"/>
          <p:cNvSpPr>
            <a:spLocks noGrp="1"/>
          </p:cNvSpPr>
          <p:nvPr>
            <p:ph idx="1"/>
          </p:nvPr>
        </p:nvSpPr>
        <p:spPr/>
        <p:txBody>
          <a:bodyPr>
            <a:noAutofit/>
          </a:bodyPr>
          <a:lstStyle/>
          <a:p>
            <a:pPr>
              <a:buNone/>
            </a:pPr>
            <a:r>
              <a:rPr lang="fr-FR" sz="2400" b="1" cap="small" dirty="0">
                <a:solidFill>
                  <a:srgbClr val="0070C0"/>
                </a:solidFill>
              </a:rPr>
              <a:t>Elle repose sur 3 axes : </a:t>
            </a:r>
          </a:p>
          <a:p>
            <a:pPr>
              <a:buFont typeface="Wingdings" pitchFamily="2" charset="2"/>
              <a:buChar char="Ø"/>
            </a:pPr>
            <a:r>
              <a:rPr lang="fr-FR" sz="2400" b="1" cap="small" dirty="0">
                <a:solidFill>
                  <a:srgbClr val="0070C0"/>
                </a:solidFill>
              </a:rPr>
              <a:t>Faire</a:t>
            </a:r>
          </a:p>
          <a:p>
            <a:pPr>
              <a:buFont typeface="Wingdings" pitchFamily="2" charset="2"/>
              <a:buChar char="Ø"/>
            </a:pPr>
            <a:r>
              <a:rPr lang="fr-FR" sz="2400" b="1" cap="small" dirty="0">
                <a:solidFill>
                  <a:srgbClr val="0070C0"/>
                </a:solidFill>
              </a:rPr>
              <a:t>Dire, écrire ce qu’on a fait</a:t>
            </a:r>
          </a:p>
          <a:p>
            <a:pPr>
              <a:buFont typeface="Wingdings" pitchFamily="2" charset="2"/>
              <a:buChar char="Ø"/>
            </a:pPr>
            <a:r>
              <a:rPr lang="fr-FR" sz="2400" b="1" cap="small" dirty="0">
                <a:solidFill>
                  <a:srgbClr val="0070C0"/>
                </a:solidFill>
              </a:rPr>
              <a:t>Faire ce qu’on a dit ou écrit</a:t>
            </a:r>
          </a:p>
          <a:p>
            <a:pPr>
              <a:buFont typeface="Wingdings" pitchFamily="2" charset="2"/>
              <a:buChar char="Ø"/>
            </a:pPr>
            <a:endParaRPr lang="fr-FR" sz="2400" b="1" cap="small" dirty="0">
              <a:solidFill>
                <a:srgbClr val="0070C0"/>
              </a:solidFill>
            </a:endParaRPr>
          </a:p>
          <a:p>
            <a:pPr>
              <a:buNone/>
            </a:pPr>
            <a:r>
              <a:rPr lang="fr-FR" sz="1400" dirty="0"/>
              <a:t>Le travail en classe s’organise en plusieurs temps :</a:t>
            </a:r>
          </a:p>
          <a:p>
            <a:r>
              <a:rPr lang="fr-FR" sz="1400" b="1" dirty="0"/>
              <a:t>L’avant</a:t>
            </a:r>
            <a:r>
              <a:rPr lang="fr-FR" sz="1400" dirty="0"/>
              <a:t> (en classe pour anticiper ses actions en ayant le souci de la sécurité, connaître les apprentissages attendus), </a:t>
            </a:r>
          </a:p>
          <a:p>
            <a:r>
              <a:rPr lang="fr-FR" sz="1400" b="1" dirty="0"/>
              <a:t>Pendant</a:t>
            </a:r>
            <a:r>
              <a:rPr lang="fr-FR" sz="1400" dirty="0"/>
              <a:t> (c’est le temps de l’action, du faire et refaire pour acquérir de l’expérience motrice et comprendre sa réussite)</a:t>
            </a:r>
          </a:p>
          <a:p>
            <a:r>
              <a:rPr lang="fr-FR" sz="1400" b="1" dirty="0"/>
              <a:t>L’après</a:t>
            </a:r>
            <a:r>
              <a:rPr lang="fr-FR" sz="1400" dirty="0"/>
              <a:t> (pour structurer ses apprentissages à partir du vécu).</a:t>
            </a:r>
          </a:p>
          <a:p>
            <a:pPr>
              <a:buNone/>
            </a:pPr>
            <a:endParaRPr lang="fr-FR" sz="1400" dirty="0"/>
          </a:p>
          <a:p>
            <a:pPr>
              <a:buNone/>
            </a:pPr>
            <a:r>
              <a:rPr lang="fr-FR" sz="1400" dirty="0"/>
              <a:t>Ce travail permet également aux enfants d’apprendre dans d’autres disciplines : Polyvalence PAR et POUR l’EPS;</a:t>
            </a:r>
          </a:p>
          <a:p>
            <a:endParaRPr lang="fr-FR" sz="1400" dirty="0"/>
          </a:p>
          <a:p>
            <a:endParaRPr lang="fr-FR" sz="1400" dirty="0"/>
          </a:p>
          <a:p>
            <a:r>
              <a:rPr lang="fr-FR" sz="1400" dirty="0"/>
              <a:t>Groupe classe (voir projet </a:t>
            </a:r>
            <a:r>
              <a:rPr lang="fr-FR" sz="1400" dirty="0" err="1"/>
              <a:t>peda</a:t>
            </a:r>
            <a:r>
              <a:rPr lang="fr-FR" sz="1400" dirty="0"/>
              <a:t> </a:t>
            </a:r>
            <a:r>
              <a:rPr lang="fr-FR" sz="1400" dirty="0" err="1"/>
              <a:t>aquavert</a:t>
            </a:r>
            <a:r>
              <a:rPr lang="fr-FR" sz="1400" dirty="0"/>
              <a:t>=</a:t>
            </a:r>
          </a:p>
          <a:p>
            <a:pPr>
              <a:buNone/>
            </a:pPr>
            <a:endParaRPr lang="fr-FR" sz="2400" b="1" cap="small" dirty="0">
              <a:solidFill>
                <a:srgbClr val="0070C0"/>
              </a:solidFill>
            </a:endParaRPr>
          </a:p>
          <a:p>
            <a:pPr>
              <a:buNone/>
            </a:pPr>
            <a:endParaRPr lang="fr-FR" sz="1800" dirty="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50" y="1054005"/>
            <a:ext cx="8278230" cy="46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10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0009" y="1165485"/>
            <a:ext cx="2401037" cy="600164"/>
          </a:xfrm>
          <a:prstGeom prst="rect">
            <a:avLst/>
          </a:prstGeom>
        </p:spPr>
        <p:txBody>
          <a:bodyPr wrap="square">
            <a:spAutoFit/>
          </a:bodyPr>
          <a:lstStyle/>
          <a:p>
            <a:pPr>
              <a:spcBef>
                <a:spcPts val="900"/>
              </a:spcBef>
            </a:pPr>
            <a:r>
              <a:rPr lang="fr-FR" sz="3300" b="1" i="1" kern="1600" dirty="0">
                <a:latin typeface="+mj-lt"/>
              </a:rPr>
              <a:t>La sécurité</a:t>
            </a:r>
          </a:p>
        </p:txBody>
      </p:sp>
      <p:sp>
        <p:nvSpPr>
          <p:cNvPr id="5" name="AutoShape 2"/>
          <p:cNvSpPr>
            <a:spLocks noChangeArrowheads="1"/>
          </p:cNvSpPr>
          <p:nvPr/>
        </p:nvSpPr>
        <p:spPr bwMode="auto">
          <a:xfrm>
            <a:off x="208471" y="1724421"/>
            <a:ext cx="2425303" cy="627979"/>
          </a:xfrm>
          <a:prstGeom prst="roundRect">
            <a:avLst>
              <a:gd name="adj" fmla="val 16667"/>
            </a:avLst>
          </a:prstGeom>
          <a:solidFill>
            <a:srgbClr val="9CC2E5"/>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dirty="0">
                <a:latin typeface="+mj-lt"/>
              </a:rPr>
              <a:t>AVANT la séance</a:t>
            </a:r>
            <a:r>
              <a:rPr lang="fr-FR" altLang="fr-FR" sz="825" b="1" dirty="0">
                <a:latin typeface="Calibri" panose="020F0502020204030204" pitchFamily="34" charset="0"/>
              </a:rPr>
              <a:t> </a:t>
            </a:r>
          </a:p>
          <a:p>
            <a:pPr defTabSz="685800" eaLnBrk="0" fontAlgn="base" hangingPunct="0">
              <a:spcBef>
                <a:spcPct val="0"/>
              </a:spcBef>
              <a:spcAft>
                <a:spcPts val="600"/>
              </a:spcAft>
            </a:pPr>
            <a:endParaRPr lang="fr-FR" altLang="fr-FR" sz="825" b="1" dirty="0">
              <a:latin typeface="Calibri" panose="020F0502020204030204" pitchFamily="34" charset="0"/>
            </a:endParaRPr>
          </a:p>
        </p:txBody>
      </p:sp>
      <p:sp>
        <p:nvSpPr>
          <p:cNvPr id="6" name="AutoShape 2"/>
          <p:cNvSpPr>
            <a:spLocks noChangeArrowheads="1"/>
          </p:cNvSpPr>
          <p:nvPr/>
        </p:nvSpPr>
        <p:spPr bwMode="auto">
          <a:xfrm>
            <a:off x="3152138" y="1733396"/>
            <a:ext cx="2425303" cy="627979"/>
          </a:xfrm>
          <a:prstGeom prst="roundRect">
            <a:avLst>
              <a:gd name="adj" fmla="val 16667"/>
            </a:avLst>
          </a:prstGeom>
          <a:solidFill>
            <a:schemeClr val="accent4"/>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dirty="0">
                <a:latin typeface="+mj-lt"/>
              </a:rPr>
              <a:t>PENDANT la séance</a:t>
            </a:r>
            <a:r>
              <a:rPr lang="fr-FR" altLang="fr-FR" sz="825" b="1" dirty="0">
                <a:latin typeface="Calibri" panose="020F0502020204030204" pitchFamily="34" charset="0"/>
              </a:rPr>
              <a:t> </a:t>
            </a:r>
          </a:p>
          <a:p>
            <a:pPr defTabSz="685800" eaLnBrk="0" fontAlgn="base" hangingPunct="0">
              <a:spcBef>
                <a:spcPct val="0"/>
              </a:spcBef>
              <a:spcAft>
                <a:spcPts val="600"/>
              </a:spcAft>
            </a:pPr>
            <a:endParaRPr lang="fr-FR" altLang="fr-FR" sz="825" b="1" dirty="0">
              <a:latin typeface="Calibri" panose="020F0502020204030204" pitchFamily="34" charset="0"/>
            </a:endParaRPr>
          </a:p>
        </p:txBody>
      </p:sp>
      <p:sp>
        <p:nvSpPr>
          <p:cNvPr id="7" name="AutoShape 2"/>
          <p:cNvSpPr>
            <a:spLocks noChangeArrowheads="1"/>
          </p:cNvSpPr>
          <p:nvPr/>
        </p:nvSpPr>
        <p:spPr bwMode="auto">
          <a:xfrm>
            <a:off x="6095805" y="1742566"/>
            <a:ext cx="2425303" cy="627979"/>
          </a:xfrm>
          <a:prstGeom prst="roundRect">
            <a:avLst>
              <a:gd name="adj" fmla="val 16667"/>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2100" b="1" dirty="0">
                <a:latin typeface="+mj-lt"/>
              </a:rPr>
              <a:t>APRES la séance</a:t>
            </a:r>
            <a:r>
              <a:rPr lang="fr-FR" altLang="fr-FR" sz="825" b="1" dirty="0">
                <a:latin typeface="Calibri" panose="020F0502020204030204" pitchFamily="34" charset="0"/>
              </a:rPr>
              <a:t> </a:t>
            </a:r>
          </a:p>
          <a:p>
            <a:pPr defTabSz="685800" eaLnBrk="0" fontAlgn="base" hangingPunct="0">
              <a:spcBef>
                <a:spcPct val="0"/>
              </a:spcBef>
              <a:spcAft>
                <a:spcPts val="600"/>
              </a:spcAft>
            </a:pPr>
            <a:endParaRPr lang="fr-FR" altLang="fr-FR" sz="825" b="1" dirty="0">
              <a:latin typeface="Calibri" panose="020F0502020204030204" pitchFamily="34" charset="0"/>
            </a:endParaRPr>
          </a:p>
        </p:txBody>
      </p:sp>
      <p:sp>
        <p:nvSpPr>
          <p:cNvPr id="2" name="AutoShape 2"/>
          <p:cNvSpPr>
            <a:spLocks noChangeArrowheads="1"/>
          </p:cNvSpPr>
          <p:nvPr/>
        </p:nvSpPr>
        <p:spPr bwMode="auto">
          <a:xfrm>
            <a:off x="64091" y="2361375"/>
            <a:ext cx="2425304" cy="3538538"/>
          </a:xfrm>
          <a:prstGeom prst="roundRect">
            <a:avLst>
              <a:gd name="adj" fmla="val 16667"/>
            </a:avLst>
          </a:prstGeom>
          <a:solidFill>
            <a:srgbClr val="9CC2E5"/>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dirty="0">
                <a:latin typeface="Calibri" panose="020F0502020204030204" pitchFamily="34" charset="0"/>
              </a:rPr>
              <a:t>AVANT la séance :</a:t>
            </a:r>
          </a:p>
          <a:p>
            <a:pPr defTabSz="685800" eaLnBrk="0" fontAlgn="base" hangingPunct="0">
              <a:spcBef>
                <a:spcPct val="0"/>
              </a:spcBef>
              <a:spcAft>
                <a:spcPts val="600"/>
              </a:spcAft>
            </a:pPr>
            <a:endParaRPr lang="fr-FR" altLang="fr-FR" sz="825" b="1" dirty="0">
              <a:latin typeface="Calibri" panose="020F0502020204030204" pitchFamily="34" charset="0"/>
            </a:endParaRPr>
          </a:p>
          <a:p>
            <a:pPr defTabSz="685800" eaLnBrk="0" fontAlgn="base" hangingPunct="0">
              <a:spcBef>
                <a:spcPct val="0"/>
              </a:spcBef>
              <a:spcAft>
                <a:spcPts val="600"/>
              </a:spcAft>
            </a:pPr>
            <a:r>
              <a:rPr lang="fr-FR" altLang="fr-FR" sz="825" dirty="0">
                <a:latin typeface="Calibri" panose="020F0502020204030204" pitchFamily="34" charset="0"/>
              </a:rPr>
              <a:t>Je ne rentre pas sur le bassin ou dans l’eau tant que le MNS de surveillance n’est pas sur la chaise de surveillance</a:t>
            </a:r>
            <a:r>
              <a:rPr lang="fr-FR" altLang="fr-FR" sz="825" dirty="0">
                <a:latin typeface="Times New Roman" panose="02020603050405020304" pitchFamily="18" charset="0"/>
              </a:rPr>
              <a:t>.</a:t>
            </a:r>
          </a:p>
          <a:p>
            <a:pPr defTabSz="685800" eaLnBrk="0" fontAlgn="base" hangingPunct="0">
              <a:spcBef>
                <a:spcPct val="0"/>
              </a:spcBef>
              <a:spcAft>
                <a:spcPts val="600"/>
              </a:spcAft>
            </a:pPr>
            <a:r>
              <a:rPr lang="fr-FR" altLang="fr-FR" sz="825" dirty="0">
                <a:latin typeface="Calibri" panose="020F0502020204030204" pitchFamily="34" charset="0"/>
              </a:rPr>
              <a:t>Je connais certaines interdictions importantes : on ne pousse pas, on ne s’appuie pas sur un camarade, on ne saute pas sur un camarade</a:t>
            </a:r>
          </a:p>
          <a:p>
            <a:pPr defTabSz="685800" eaLnBrk="0" fontAlgn="base" hangingPunct="0">
              <a:spcBef>
                <a:spcPct val="0"/>
              </a:spcBef>
              <a:spcAft>
                <a:spcPts val="600"/>
              </a:spcAft>
            </a:pPr>
            <a:r>
              <a:rPr lang="fr-FR" altLang="fr-FR" sz="825" dirty="0">
                <a:latin typeface="Calibri" panose="020F0502020204030204" pitchFamily="34" charset="0"/>
              </a:rPr>
              <a:t>Je connais les profondeurs du bassin dans lequel je vais nager.</a:t>
            </a:r>
          </a:p>
          <a:p>
            <a:pPr defTabSz="685800" eaLnBrk="0" fontAlgn="base" hangingPunct="0">
              <a:spcBef>
                <a:spcPct val="0"/>
              </a:spcBef>
              <a:spcAft>
                <a:spcPts val="600"/>
              </a:spcAft>
            </a:pPr>
            <a:r>
              <a:rPr lang="fr-FR" altLang="fr-FR" sz="825" dirty="0">
                <a:latin typeface="Calibri" panose="020F0502020204030204" pitchFamily="34" charset="0"/>
              </a:rPr>
              <a:t>JE NE PLONGE PAS EN PETITE PROFONDEUR</a:t>
            </a:r>
          </a:p>
          <a:p>
            <a:pPr defTabSz="685800" eaLnBrk="0" fontAlgn="base" hangingPunct="0">
              <a:spcBef>
                <a:spcPct val="0"/>
              </a:spcBef>
              <a:spcAft>
                <a:spcPts val="600"/>
              </a:spcAft>
            </a:pPr>
            <a:r>
              <a:rPr lang="fr-FR" altLang="fr-FR" sz="825" dirty="0">
                <a:latin typeface="Calibri" panose="020F0502020204030204" pitchFamily="34" charset="0"/>
              </a:rPr>
              <a:t>Je connais les tâches que je dois faire aujourd’hui</a:t>
            </a:r>
            <a:r>
              <a:rPr lang="fr-FR" altLang="fr-FR" sz="825" dirty="0">
                <a:latin typeface="Times New Roman" panose="02020603050405020304" pitchFamily="18" charset="0"/>
              </a:rPr>
              <a:t>.</a:t>
            </a:r>
          </a:p>
          <a:p>
            <a:pPr defTabSz="685800" eaLnBrk="0" fontAlgn="base" hangingPunct="0">
              <a:spcBef>
                <a:spcPct val="0"/>
              </a:spcBef>
              <a:spcAft>
                <a:spcPts val="600"/>
              </a:spcAft>
            </a:pPr>
            <a:r>
              <a:rPr lang="fr-FR" altLang="fr-FR" sz="825" dirty="0">
                <a:latin typeface="Calibri" panose="020F0502020204030204" pitchFamily="34" charset="0"/>
              </a:rPr>
              <a:t>Je sais dans quelles zones je peux travailler.</a:t>
            </a:r>
          </a:p>
          <a:p>
            <a:pPr defTabSz="685800" eaLnBrk="0" fontAlgn="base" hangingPunct="0">
              <a:spcBef>
                <a:spcPct val="0"/>
              </a:spcBef>
              <a:spcAft>
                <a:spcPts val="600"/>
              </a:spcAft>
            </a:pPr>
            <a:r>
              <a:rPr lang="fr-FR" altLang="fr-FR" sz="825" dirty="0">
                <a:latin typeface="Calibri" panose="020F0502020204030204" pitchFamily="34" charset="0"/>
              </a:rPr>
              <a:t>Je sais à quelles conditions je peux changer de zone de travail (Exemple : après avoir réussi 5 fois de suite à descendre à 1,00 m de profondeur, je peux demander à un adulte de passer là où je vais pouvoir tenter de m’immerger à 1,20 m).</a:t>
            </a:r>
            <a:endParaRPr lang="fr-FR" altLang="fr-FR" sz="1350" dirty="0">
              <a:latin typeface="Arial" panose="020B0604020202020204" pitchFamily="34" charset="0"/>
            </a:endParaRPr>
          </a:p>
        </p:txBody>
      </p:sp>
      <p:sp>
        <p:nvSpPr>
          <p:cNvPr id="3" name="AutoShape 3"/>
          <p:cNvSpPr>
            <a:spLocks noChangeArrowheads="1"/>
          </p:cNvSpPr>
          <p:nvPr/>
        </p:nvSpPr>
        <p:spPr bwMode="auto">
          <a:xfrm>
            <a:off x="2561584" y="2815828"/>
            <a:ext cx="3601592" cy="2977377"/>
          </a:xfrm>
          <a:prstGeom prst="roundRect">
            <a:avLst>
              <a:gd name="adj" fmla="val 16667"/>
            </a:avLst>
          </a:prstGeom>
          <a:solidFill>
            <a:srgbClr val="FFD966"/>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dirty="0">
                <a:latin typeface="Calibri" panose="020F0502020204030204" pitchFamily="34" charset="0"/>
              </a:rPr>
              <a:t>PENDANT la séance</a:t>
            </a:r>
          </a:p>
          <a:p>
            <a:pPr defTabSz="685800" eaLnBrk="0" fontAlgn="base" hangingPunct="0">
              <a:spcBef>
                <a:spcPct val="0"/>
              </a:spcBef>
              <a:spcAft>
                <a:spcPts val="600"/>
              </a:spcAft>
            </a:pPr>
            <a:endParaRPr lang="fr-FR" altLang="fr-FR" sz="825" b="1" dirty="0">
              <a:latin typeface="Calibri" panose="020F0502020204030204" pitchFamily="34" charset="0"/>
            </a:endParaRPr>
          </a:p>
          <a:p>
            <a:pPr defTabSz="685800" eaLnBrk="0" fontAlgn="base" hangingPunct="0">
              <a:spcBef>
                <a:spcPct val="0"/>
              </a:spcBef>
              <a:spcAft>
                <a:spcPts val="600"/>
              </a:spcAft>
            </a:pPr>
            <a:r>
              <a:rPr lang="fr-FR" altLang="fr-FR" sz="825" dirty="0">
                <a:latin typeface="Calibri" panose="020F0502020204030204" pitchFamily="34" charset="0"/>
              </a:rPr>
              <a:t>Je respecte les endroits pour entrer et pour sortir.</a:t>
            </a:r>
          </a:p>
          <a:p>
            <a:pPr defTabSz="685800" eaLnBrk="0" fontAlgn="base" hangingPunct="0">
              <a:spcBef>
                <a:spcPct val="0"/>
              </a:spcBef>
              <a:spcAft>
                <a:spcPts val="600"/>
              </a:spcAft>
            </a:pPr>
            <a:r>
              <a:rPr lang="fr-FR" altLang="fr-FR" sz="825" dirty="0">
                <a:latin typeface="Calibri" panose="020F0502020204030204" pitchFamily="34" charset="0"/>
              </a:rPr>
              <a:t>Je respecte le sens de circulation dans la ligne d’eau.</a:t>
            </a:r>
          </a:p>
          <a:p>
            <a:pPr defTabSz="685800" eaLnBrk="0" fontAlgn="base" hangingPunct="0">
              <a:spcBef>
                <a:spcPct val="0"/>
              </a:spcBef>
              <a:spcAft>
                <a:spcPts val="600"/>
              </a:spcAft>
            </a:pPr>
            <a:r>
              <a:rPr lang="fr-FR" altLang="fr-FR" sz="825" dirty="0">
                <a:latin typeface="Calibri" panose="020F0502020204030204" pitchFamily="34" charset="0"/>
              </a:rPr>
              <a:t>J’attends que mon camarade ait quitté la zone prévue avant de sauter dans l’eau ou de plonger.</a:t>
            </a:r>
          </a:p>
          <a:p>
            <a:pPr defTabSz="685800" eaLnBrk="0" fontAlgn="base" hangingPunct="0">
              <a:spcBef>
                <a:spcPct val="0"/>
              </a:spcBef>
              <a:spcAft>
                <a:spcPts val="600"/>
              </a:spcAft>
            </a:pPr>
            <a:r>
              <a:rPr lang="fr-FR" altLang="fr-FR" sz="825" dirty="0">
                <a:latin typeface="Calibri" panose="020F0502020204030204" pitchFamily="34" charset="0"/>
              </a:rPr>
              <a:t>Passer chacun son tour, c’est pouvoir essayer, s’entraîner dans de bonnes conditions.</a:t>
            </a:r>
          </a:p>
          <a:p>
            <a:pPr defTabSz="685800" eaLnBrk="0" fontAlgn="base" hangingPunct="0">
              <a:spcBef>
                <a:spcPct val="0"/>
              </a:spcBef>
              <a:spcAft>
                <a:spcPts val="600"/>
              </a:spcAft>
            </a:pPr>
            <a:r>
              <a:rPr lang="fr-FR" altLang="fr-FR" sz="825" dirty="0">
                <a:latin typeface="Calibri" panose="020F0502020204030204" pitchFamily="34" charset="0"/>
              </a:rPr>
              <a:t>Je connais le but de la tâche que je réalise.</a:t>
            </a:r>
          </a:p>
          <a:p>
            <a:pPr defTabSz="685800" eaLnBrk="0" fontAlgn="base" hangingPunct="0">
              <a:spcBef>
                <a:spcPct val="0"/>
              </a:spcBef>
              <a:spcAft>
                <a:spcPts val="600"/>
              </a:spcAft>
            </a:pPr>
            <a:r>
              <a:rPr lang="fr-FR" altLang="fr-FR" sz="825" dirty="0">
                <a:latin typeface="Calibri" panose="020F0502020204030204" pitchFamily="34" charset="0"/>
              </a:rPr>
              <a:t>Je sais que répéter, c’est être de plus en plus à l’aise.</a:t>
            </a:r>
          </a:p>
          <a:p>
            <a:pPr defTabSz="685800" eaLnBrk="0" fontAlgn="base" hangingPunct="0">
              <a:spcBef>
                <a:spcPct val="0"/>
              </a:spcBef>
              <a:spcAft>
                <a:spcPts val="600"/>
              </a:spcAft>
            </a:pPr>
            <a:r>
              <a:rPr lang="fr-FR" altLang="fr-FR" sz="825" dirty="0">
                <a:latin typeface="Calibri" panose="020F0502020204030204" pitchFamily="34" charset="0"/>
              </a:rPr>
              <a:t>Je connais aussi le critère de réussite qui me permet de savoir si j’ai réussi ce que je voulais faire.</a:t>
            </a:r>
          </a:p>
          <a:p>
            <a:pPr defTabSz="685800" eaLnBrk="0" fontAlgn="base" hangingPunct="0">
              <a:spcBef>
                <a:spcPct val="0"/>
              </a:spcBef>
              <a:spcAft>
                <a:spcPts val="600"/>
              </a:spcAft>
            </a:pPr>
            <a:r>
              <a:rPr lang="fr-FR" altLang="fr-FR" sz="825" dirty="0">
                <a:latin typeface="Calibri" panose="020F0502020204030204" pitchFamily="34" charset="0"/>
              </a:rPr>
              <a:t>Je sais aussi ce que je peux faire de plus difficile.</a:t>
            </a:r>
          </a:p>
          <a:p>
            <a:pPr defTabSz="685800" eaLnBrk="0" fontAlgn="base" hangingPunct="0">
              <a:spcBef>
                <a:spcPct val="0"/>
              </a:spcBef>
              <a:spcAft>
                <a:spcPts val="600"/>
              </a:spcAft>
            </a:pPr>
            <a:r>
              <a:rPr lang="fr-FR" altLang="fr-FR" sz="825" dirty="0">
                <a:latin typeface="Calibri" panose="020F0502020204030204" pitchFamily="34" charset="0"/>
              </a:rPr>
              <a:t>Je peux aider mon camarade à mieux comprendre ce qu’il faut faire ou à savoir s’il a réussi ce qu’il voulait faire. Il pourra m’aider à son tour.</a:t>
            </a:r>
          </a:p>
          <a:p>
            <a:pPr defTabSz="685800" eaLnBrk="0" fontAlgn="base" hangingPunct="0">
              <a:spcBef>
                <a:spcPct val="0"/>
              </a:spcBef>
              <a:spcAft>
                <a:spcPts val="600"/>
              </a:spcAft>
            </a:pPr>
            <a:endParaRPr lang="fr-FR" altLang="fr-FR" sz="825" dirty="0">
              <a:latin typeface="Calibri" panose="020F0502020204030204" pitchFamily="34" charset="0"/>
            </a:endParaRPr>
          </a:p>
          <a:p>
            <a:pPr defTabSz="685800" eaLnBrk="0" fontAlgn="base" hangingPunct="0">
              <a:spcBef>
                <a:spcPct val="0"/>
              </a:spcBef>
              <a:spcAft>
                <a:spcPct val="0"/>
              </a:spcAft>
            </a:pPr>
            <a:endParaRPr lang="fr-FR" altLang="fr-FR" sz="1350" dirty="0">
              <a:latin typeface="Arial" panose="020B0604020202020204" pitchFamily="34" charset="0"/>
            </a:endParaRPr>
          </a:p>
        </p:txBody>
      </p:sp>
      <p:sp>
        <p:nvSpPr>
          <p:cNvPr id="8" name="AutoShape 4"/>
          <p:cNvSpPr>
            <a:spLocks noChangeArrowheads="1"/>
          </p:cNvSpPr>
          <p:nvPr/>
        </p:nvSpPr>
        <p:spPr bwMode="auto">
          <a:xfrm>
            <a:off x="6235366" y="2500526"/>
            <a:ext cx="2746302" cy="3260234"/>
          </a:xfrm>
          <a:prstGeom prst="roundRect">
            <a:avLst>
              <a:gd name="adj" fmla="val 16667"/>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fr-FR" altLang="fr-FR" sz="825" b="1" dirty="0">
                <a:latin typeface="Calibri" panose="020F0502020204030204" pitchFamily="34" charset="0"/>
              </a:rPr>
              <a:t>APRES LA SEANCE et EN CLASSE</a:t>
            </a:r>
            <a:endParaRPr lang="fr-FR" altLang="fr-FR" sz="825" b="1" dirty="0">
              <a:latin typeface="Times New Roman" panose="02020603050405020304" pitchFamily="18" charset="0"/>
            </a:endParaRPr>
          </a:p>
          <a:p>
            <a:pPr defTabSz="685800" eaLnBrk="0" fontAlgn="base" hangingPunct="0">
              <a:spcBef>
                <a:spcPct val="0"/>
              </a:spcBef>
              <a:spcAft>
                <a:spcPts val="600"/>
              </a:spcAft>
            </a:pPr>
            <a:endParaRPr lang="fr-FR" altLang="fr-FR" sz="825" dirty="0">
              <a:latin typeface="Times New Roman" panose="02020603050405020304" pitchFamily="18" charset="0"/>
            </a:endParaRPr>
          </a:p>
          <a:p>
            <a:pPr defTabSz="685800" eaLnBrk="0" fontAlgn="base" hangingPunct="0">
              <a:spcBef>
                <a:spcPct val="0"/>
              </a:spcBef>
              <a:spcAft>
                <a:spcPts val="600"/>
              </a:spcAft>
            </a:pPr>
            <a:r>
              <a:rPr lang="fr-FR" altLang="fr-FR" sz="825" dirty="0">
                <a:latin typeface="Calibri" panose="020F0502020204030204" pitchFamily="34" charset="0"/>
              </a:rPr>
              <a:t>Je ne reviens jamais seul sur le bord du bassin même si j’ai oublié ma serviette ou mes lunettes. J’en parle à la maîtresse ou au maître qui ira les chercher quand nous serons habillés et prêts à partir.</a:t>
            </a:r>
          </a:p>
          <a:p>
            <a:pPr defTabSz="685800" eaLnBrk="0" fontAlgn="base" hangingPunct="0">
              <a:spcBef>
                <a:spcPct val="0"/>
              </a:spcBef>
              <a:spcAft>
                <a:spcPts val="600"/>
              </a:spcAft>
            </a:pPr>
            <a:r>
              <a:rPr lang="fr-FR" altLang="fr-FR" sz="825" dirty="0">
                <a:latin typeface="Calibri" panose="020F0502020204030204" pitchFamily="34" charset="0"/>
              </a:rPr>
              <a:t>Je sais ce que j’ai réussi.</a:t>
            </a:r>
          </a:p>
          <a:p>
            <a:pPr defTabSz="685800" eaLnBrk="0" fontAlgn="base" hangingPunct="0">
              <a:spcBef>
                <a:spcPct val="0"/>
              </a:spcBef>
              <a:spcAft>
                <a:spcPts val="600"/>
              </a:spcAft>
            </a:pPr>
            <a:r>
              <a:rPr lang="fr-FR" altLang="fr-FR" sz="825" dirty="0">
                <a:latin typeface="Calibri" panose="020F0502020204030204" pitchFamily="34" charset="0"/>
              </a:rPr>
              <a:t>Je sais ce que je n’ai pas encore réussi et que je pourrai essayer de réussir la fois prochaine.</a:t>
            </a:r>
          </a:p>
          <a:p>
            <a:pPr defTabSz="685800" eaLnBrk="0" fontAlgn="base" hangingPunct="0">
              <a:spcBef>
                <a:spcPct val="0"/>
              </a:spcBef>
              <a:spcAft>
                <a:spcPts val="600"/>
              </a:spcAft>
            </a:pPr>
            <a:r>
              <a:rPr lang="fr-FR" altLang="fr-FR" sz="825" dirty="0">
                <a:latin typeface="Calibri" panose="020F0502020204030204" pitchFamily="34" charset="0"/>
              </a:rPr>
              <a:t>En classe, je parle, je raconte, j’écris et je me rends compte de mes progrès.</a:t>
            </a:r>
            <a:endParaRPr lang="fr-FR" altLang="fr-FR" sz="1350" dirty="0">
              <a:latin typeface="Arial" panose="020B0604020202020204" pitchFamily="34" charset="0"/>
            </a:endParaRPr>
          </a:p>
        </p:txBody>
      </p:sp>
    </p:spTree>
    <p:extLst>
      <p:ext uri="{BB962C8B-B14F-4D97-AF65-F5344CB8AC3E}">
        <p14:creationId xmlns:p14="http://schemas.microsoft.com/office/powerpoint/2010/main" val="168390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SÉCURITÉ : règles d’or</a:t>
            </a:r>
          </a:p>
        </p:txBody>
      </p:sp>
      <p:pic>
        <p:nvPicPr>
          <p:cNvPr id="3" name="Image 2"/>
          <p:cNvPicPr>
            <a:picLocks noChangeAspect="1"/>
          </p:cNvPicPr>
          <p:nvPr/>
        </p:nvPicPr>
        <p:blipFill rotWithShape="1">
          <a:blip r:embed="rId2" cstate="print"/>
          <a:srcRect t="78610" r="84567"/>
          <a:stretch/>
        </p:blipFill>
        <p:spPr>
          <a:xfrm>
            <a:off x="457200" y="5483807"/>
            <a:ext cx="1316305" cy="1273405"/>
          </a:xfrm>
          <a:prstGeom prst="rect">
            <a:avLst/>
          </a:prstGeom>
        </p:spPr>
      </p:pic>
      <p:pic>
        <p:nvPicPr>
          <p:cNvPr id="4" name="Image 3"/>
          <p:cNvPicPr>
            <a:picLocks noChangeAspect="1"/>
          </p:cNvPicPr>
          <p:nvPr/>
        </p:nvPicPr>
        <p:blipFill rotWithShape="1">
          <a:blip r:embed="rId2" cstate="print"/>
          <a:srcRect t="56698" r="84567" b="21530"/>
          <a:stretch/>
        </p:blipFill>
        <p:spPr>
          <a:xfrm>
            <a:off x="468139" y="4187662"/>
            <a:ext cx="1316305" cy="1296145"/>
          </a:xfrm>
          <a:prstGeom prst="rect">
            <a:avLst/>
          </a:prstGeom>
        </p:spPr>
      </p:pic>
      <p:pic>
        <p:nvPicPr>
          <p:cNvPr id="5" name="Image 4"/>
          <p:cNvPicPr>
            <a:picLocks noChangeAspect="1"/>
          </p:cNvPicPr>
          <p:nvPr/>
        </p:nvPicPr>
        <p:blipFill rotWithShape="1">
          <a:blip r:embed="rId2" cstate="print"/>
          <a:srcRect t="31157" r="84567" b="44653"/>
          <a:stretch/>
        </p:blipFill>
        <p:spPr>
          <a:xfrm>
            <a:off x="468139" y="2802650"/>
            <a:ext cx="1316305" cy="1440161"/>
          </a:xfrm>
          <a:prstGeom prst="rect">
            <a:avLst/>
          </a:prstGeom>
        </p:spPr>
      </p:pic>
      <p:pic>
        <p:nvPicPr>
          <p:cNvPr id="6" name="Image 5"/>
          <p:cNvPicPr>
            <a:picLocks noChangeAspect="1"/>
          </p:cNvPicPr>
          <p:nvPr/>
        </p:nvPicPr>
        <p:blipFill rotWithShape="1">
          <a:blip r:embed="rId2" cstate="print"/>
          <a:srcRect l="113" t="6530" r="84454" b="69761"/>
          <a:stretch/>
        </p:blipFill>
        <p:spPr>
          <a:xfrm>
            <a:off x="461814" y="1391189"/>
            <a:ext cx="1316305" cy="1411461"/>
          </a:xfrm>
          <a:prstGeom prst="rect">
            <a:avLst/>
          </a:prstGeom>
        </p:spPr>
      </p:pic>
      <p:sp>
        <p:nvSpPr>
          <p:cNvPr id="7" name="ZoneTexte 6"/>
          <p:cNvSpPr txBox="1"/>
          <p:nvPr/>
        </p:nvSpPr>
        <p:spPr>
          <a:xfrm>
            <a:off x="1619672" y="1876762"/>
            <a:ext cx="6552728" cy="400110"/>
          </a:xfrm>
          <a:prstGeom prst="rect">
            <a:avLst/>
          </a:prstGeom>
          <a:noFill/>
        </p:spPr>
        <p:txBody>
          <a:bodyPr wrap="square" rtlCol="0">
            <a:spAutoFit/>
          </a:bodyPr>
          <a:lstStyle/>
          <a:p>
            <a:r>
              <a:rPr lang="fr-FR" sz="2000" b="1" cap="small" dirty="0">
                <a:solidFill>
                  <a:srgbClr val="0070C0"/>
                </a:solidFill>
              </a:rPr>
              <a:t>A la piscine </a:t>
            </a:r>
            <a:r>
              <a:rPr lang="fr-FR" sz="2000" b="1" cap="small" dirty="0">
                <a:solidFill>
                  <a:schemeClr val="accent6">
                    <a:lumMod val="75000"/>
                  </a:schemeClr>
                </a:solidFill>
              </a:rPr>
              <a:t>je DOIS MARCHER</a:t>
            </a:r>
            <a:r>
              <a:rPr lang="fr-FR" sz="2000" b="1" cap="small" dirty="0">
                <a:solidFill>
                  <a:srgbClr val="0070C0"/>
                </a:solidFill>
              </a:rPr>
              <a:t>, ne pas courir car le sol glisse.</a:t>
            </a:r>
          </a:p>
        </p:txBody>
      </p:sp>
      <p:sp>
        <p:nvSpPr>
          <p:cNvPr id="8" name="ZoneTexte 7"/>
          <p:cNvSpPr txBox="1"/>
          <p:nvPr/>
        </p:nvSpPr>
        <p:spPr>
          <a:xfrm>
            <a:off x="1642279" y="3239297"/>
            <a:ext cx="6552728" cy="400110"/>
          </a:xfrm>
          <a:prstGeom prst="rect">
            <a:avLst/>
          </a:prstGeom>
          <a:noFill/>
        </p:spPr>
        <p:txBody>
          <a:bodyPr wrap="square" rtlCol="0">
            <a:spAutoFit/>
          </a:bodyPr>
          <a:lstStyle/>
          <a:p>
            <a:r>
              <a:rPr lang="fr-FR" sz="2000" b="1" cap="small" dirty="0">
                <a:solidFill>
                  <a:schemeClr val="accent6">
                    <a:lumMod val="75000"/>
                  </a:schemeClr>
                </a:solidFill>
              </a:rPr>
              <a:t>Je ne dois pas couler ou m’accrocher </a:t>
            </a:r>
            <a:r>
              <a:rPr lang="fr-FR" sz="2000" b="1" cap="small" dirty="0">
                <a:solidFill>
                  <a:srgbClr val="0070C0"/>
                </a:solidFill>
              </a:rPr>
              <a:t>à un camarade.</a:t>
            </a:r>
          </a:p>
        </p:txBody>
      </p:sp>
      <p:sp>
        <p:nvSpPr>
          <p:cNvPr id="9" name="ZoneTexte 8"/>
          <p:cNvSpPr txBox="1"/>
          <p:nvPr/>
        </p:nvSpPr>
        <p:spPr>
          <a:xfrm>
            <a:off x="1642279" y="4481791"/>
            <a:ext cx="6552728" cy="707886"/>
          </a:xfrm>
          <a:prstGeom prst="rect">
            <a:avLst/>
          </a:prstGeom>
          <a:noFill/>
        </p:spPr>
        <p:txBody>
          <a:bodyPr wrap="square" rtlCol="0">
            <a:spAutoFit/>
          </a:bodyPr>
          <a:lstStyle/>
          <a:p>
            <a:r>
              <a:rPr lang="fr-FR" sz="2000" b="1" cap="small" dirty="0">
                <a:solidFill>
                  <a:schemeClr val="accent6">
                    <a:lumMod val="75000"/>
                  </a:schemeClr>
                </a:solidFill>
              </a:rPr>
              <a:t>Je ne dois pas pousser </a:t>
            </a:r>
            <a:r>
              <a:rPr lang="fr-FR" sz="2000" b="1" cap="small" dirty="0">
                <a:solidFill>
                  <a:srgbClr val="0070C0"/>
                </a:solidFill>
              </a:rPr>
              <a:t>quelqu’un dans l’eau, il peut se faire mal en tombant contre le mur.</a:t>
            </a:r>
          </a:p>
        </p:txBody>
      </p:sp>
      <p:sp>
        <p:nvSpPr>
          <p:cNvPr id="10" name="ZoneTexte 9"/>
          <p:cNvSpPr txBox="1"/>
          <p:nvPr/>
        </p:nvSpPr>
        <p:spPr>
          <a:xfrm>
            <a:off x="1642278" y="5920454"/>
            <a:ext cx="7250201" cy="707886"/>
          </a:xfrm>
          <a:prstGeom prst="rect">
            <a:avLst/>
          </a:prstGeom>
          <a:noFill/>
        </p:spPr>
        <p:txBody>
          <a:bodyPr wrap="square" rtlCol="0">
            <a:spAutoFit/>
          </a:bodyPr>
          <a:lstStyle/>
          <a:p>
            <a:r>
              <a:rPr lang="fr-FR" sz="2000" b="1" cap="small" dirty="0">
                <a:solidFill>
                  <a:schemeClr val="accent6">
                    <a:lumMod val="75000"/>
                  </a:schemeClr>
                </a:solidFill>
              </a:rPr>
              <a:t>Je ne dois pas sauter sur un camarade</a:t>
            </a:r>
            <a:r>
              <a:rPr lang="fr-FR" sz="2000" b="1" cap="small" dirty="0">
                <a:solidFill>
                  <a:srgbClr val="0070C0"/>
                </a:solidFill>
              </a:rPr>
              <a:t>, je pourrais lui faire mal.</a:t>
            </a:r>
          </a:p>
          <a:p>
            <a:r>
              <a:rPr lang="fr-FR" sz="2000" b="1" cap="small" dirty="0">
                <a:solidFill>
                  <a:srgbClr val="0070C0"/>
                </a:solidFill>
              </a:rPr>
              <a:t>				….Enfin je ne dois </a:t>
            </a:r>
            <a:r>
              <a:rPr lang="fr-FR" sz="2000" b="1" cap="small" dirty="0">
                <a:solidFill>
                  <a:schemeClr val="accent6">
                    <a:lumMod val="75000"/>
                  </a:schemeClr>
                </a:solidFill>
              </a:rPr>
              <a:t>pas crier</a:t>
            </a:r>
            <a:r>
              <a:rPr lang="fr-FR" sz="2000" b="1" cap="small" dirty="0">
                <a:solidFill>
                  <a:srgbClr val="0070C0"/>
                </a:solidFill>
              </a:rPr>
              <a:t>! </a:t>
            </a:r>
          </a:p>
        </p:txBody>
      </p:sp>
      <p:pic>
        <p:nvPicPr>
          <p:cNvPr id="13" name="Image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51028" y="5461066"/>
            <a:ext cx="1236104" cy="1236104"/>
          </a:xfrm>
          <a:prstGeom prst="rect">
            <a:avLst/>
          </a:prstGeom>
        </p:spPr>
      </p:pic>
    </p:spTree>
    <p:extLst>
      <p:ext uri="{BB962C8B-B14F-4D97-AF65-F5344CB8AC3E}">
        <p14:creationId xmlns:p14="http://schemas.microsoft.com/office/powerpoint/2010/main" val="257187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SÉCURITÉ : règles d’hygiène</a:t>
            </a:r>
          </a:p>
        </p:txBody>
      </p:sp>
      <p:pic>
        <p:nvPicPr>
          <p:cNvPr id="5" name="Image 4"/>
          <p:cNvPicPr>
            <a:picLocks noChangeAspect="1"/>
          </p:cNvPicPr>
          <p:nvPr/>
        </p:nvPicPr>
        <p:blipFill>
          <a:blip r:embed="rId2" cstate="print">
            <a:duotone>
              <a:schemeClr val="accent1">
                <a:shade val="45000"/>
                <a:satMod val="135000"/>
              </a:schemeClr>
              <a:prstClr val="white"/>
            </a:duotone>
          </a:blip>
          <a:stretch>
            <a:fillRect/>
          </a:stretch>
        </p:blipFill>
        <p:spPr>
          <a:xfrm>
            <a:off x="179512" y="1700808"/>
            <a:ext cx="8856984" cy="4608512"/>
          </a:xfrm>
          <a:prstGeom prst="rect">
            <a:avLst/>
          </a:prstGeom>
        </p:spPr>
      </p:pic>
    </p:spTree>
    <p:extLst>
      <p:ext uri="{BB962C8B-B14F-4D97-AF65-F5344CB8AC3E}">
        <p14:creationId xmlns:p14="http://schemas.microsoft.com/office/powerpoint/2010/main" val="33072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sz="6600" dirty="0"/>
              <a:t>MODULE </a:t>
            </a:r>
            <a:br>
              <a:rPr lang="fr-FR" sz="6600" dirty="0"/>
            </a:br>
            <a:r>
              <a:rPr lang="fr-FR" sz="6600" dirty="0"/>
              <a:t>D’APPRENTISSAGE</a:t>
            </a:r>
            <a:br>
              <a:rPr lang="fr-FR" sz="6600" dirty="0"/>
            </a:br>
            <a:r>
              <a:rPr lang="fr-FR" sz="6600" dirty="0"/>
              <a:t> </a:t>
            </a:r>
            <a:br>
              <a:rPr lang="fr-FR" sz="6600" dirty="0"/>
            </a:br>
            <a:endParaRPr lang="fr-FR" sz="8000" b="1" dirty="0"/>
          </a:p>
        </p:txBody>
      </p:sp>
    </p:spTree>
    <p:extLst>
      <p:ext uri="{BB962C8B-B14F-4D97-AF65-F5344CB8AC3E}">
        <p14:creationId xmlns:p14="http://schemas.microsoft.com/office/powerpoint/2010/main" val="132208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MODULE D’APPRENTISSAGE CP-CE1</a:t>
            </a:r>
          </a:p>
        </p:txBody>
      </p:sp>
      <p:sp>
        <p:nvSpPr>
          <p:cNvPr id="6" name="ZoneTexte 5"/>
          <p:cNvSpPr txBox="1"/>
          <p:nvPr/>
        </p:nvSpPr>
        <p:spPr>
          <a:xfrm>
            <a:off x="467544" y="1629955"/>
            <a:ext cx="8352928" cy="4708981"/>
          </a:xfrm>
          <a:prstGeom prst="rect">
            <a:avLst/>
          </a:prstGeom>
          <a:noFill/>
        </p:spPr>
        <p:txBody>
          <a:bodyPr wrap="square" rtlCol="0">
            <a:spAutoFit/>
          </a:bodyPr>
          <a:lstStyle/>
          <a:p>
            <a:r>
              <a:rPr lang="fr-FR" sz="2400" b="1" cap="small" dirty="0">
                <a:solidFill>
                  <a:srgbClr val="0070C0"/>
                </a:solidFill>
              </a:rPr>
              <a:t>Organisation temporelle</a:t>
            </a:r>
          </a:p>
          <a:p>
            <a:endParaRPr lang="fr-FR" sz="2400" b="1" cap="small" dirty="0">
              <a:solidFill>
                <a:srgbClr val="0070C0"/>
              </a:solidFill>
            </a:endParaRPr>
          </a:p>
          <a:p>
            <a:endParaRPr lang="fr-FR" sz="2400" b="1" cap="small" dirty="0">
              <a:solidFill>
                <a:srgbClr val="0070C0"/>
              </a:solidFill>
            </a:endParaRPr>
          </a:p>
          <a:p>
            <a:endParaRPr lang="fr-FR" sz="2400" b="1" cap="small" dirty="0">
              <a:solidFill>
                <a:srgbClr val="0070C0"/>
              </a:solidFill>
            </a:endParaRPr>
          </a:p>
          <a:p>
            <a:endParaRPr lang="fr-FR" sz="2400" b="1" cap="small" dirty="0">
              <a:solidFill>
                <a:srgbClr val="0070C0"/>
              </a:solidFill>
            </a:endParaRPr>
          </a:p>
          <a:p>
            <a:endParaRPr lang="fr-FR" sz="2400" b="1" cap="small" dirty="0">
              <a:solidFill>
                <a:srgbClr val="0070C0"/>
              </a:solidFill>
            </a:endParaRPr>
          </a:p>
          <a:p>
            <a:endParaRPr lang="fr-FR" sz="2400" b="1" cap="small" dirty="0">
              <a:solidFill>
                <a:srgbClr val="0070C0"/>
              </a:solidFill>
            </a:endParaRPr>
          </a:p>
          <a:p>
            <a:endParaRPr lang="fr-FR" sz="2400" b="1" cap="small" dirty="0">
              <a:solidFill>
                <a:srgbClr val="0070C0"/>
              </a:solidFill>
            </a:endParaRPr>
          </a:p>
          <a:p>
            <a:r>
              <a:rPr lang="fr-FR" sz="2400" b="1" cap="small" dirty="0">
                <a:solidFill>
                  <a:srgbClr val="0070C0"/>
                </a:solidFill>
              </a:rPr>
              <a:t>Dispositif matériel </a:t>
            </a:r>
          </a:p>
          <a:p>
            <a:r>
              <a:rPr lang="fr-FR" sz="1400" dirty="0"/>
              <a:t>Tapis / échelle / mur / toboggan : entrée et sortie d’eau</a:t>
            </a:r>
          </a:p>
          <a:p>
            <a:r>
              <a:rPr lang="fr-FR" sz="1400" dirty="0"/>
              <a:t>Perche / cerceaux / cage écureuil / anneaux servent aux immersions.</a:t>
            </a:r>
          </a:p>
          <a:p>
            <a:endParaRPr lang="fr-FR" sz="1400" dirty="0"/>
          </a:p>
          <a:p>
            <a:r>
              <a:rPr lang="fr-FR" sz="1400" dirty="0"/>
              <a:t>Le dispositifs possède un </a:t>
            </a:r>
            <a:r>
              <a:rPr lang="fr-FR" sz="1400" b="1" dirty="0"/>
              <a:t>sens de circulation donné</a:t>
            </a:r>
            <a:r>
              <a:rPr lang="fr-FR" sz="1400" dirty="0"/>
              <a:t>, les entrées et sorties sont matérialisés. Il est </a:t>
            </a:r>
            <a:r>
              <a:rPr lang="fr-FR" sz="1400" b="1" dirty="0"/>
              <a:t>progressif</a:t>
            </a:r>
            <a:r>
              <a:rPr lang="fr-FR" sz="1400" dirty="0"/>
              <a:t> avec des entrées, déplacement et immersions de plus en plus difficiles.</a:t>
            </a:r>
          </a:p>
          <a:p>
            <a:endParaRPr lang="fr-FR" sz="1400" dirty="0"/>
          </a:p>
        </p:txBody>
      </p:sp>
      <p:graphicFrame>
        <p:nvGraphicFramePr>
          <p:cNvPr id="3" name="Tableau 2"/>
          <p:cNvGraphicFramePr>
            <a:graphicFrameLocks noGrp="1"/>
          </p:cNvGraphicFramePr>
          <p:nvPr>
            <p:extLst>
              <p:ext uri="{D42A27DB-BD31-4B8C-83A1-F6EECF244321}">
                <p14:modId xmlns:p14="http://schemas.microsoft.com/office/powerpoint/2010/main" val="1660067623"/>
              </p:ext>
            </p:extLst>
          </p:nvPr>
        </p:nvGraphicFramePr>
        <p:xfrm>
          <a:off x="539552" y="2348880"/>
          <a:ext cx="8280921" cy="2011680"/>
        </p:xfrm>
        <a:graphic>
          <a:graphicData uri="http://schemas.openxmlformats.org/drawingml/2006/table">
            <a:tbl>
              <a:tblPr firstRow="1" bandRow="1">
                <a:tableStyleId>{D7AC3CCA-C797-4891-BE02-D94E43425B78}</a:tableStyleId>
              </a:tblPr>
              <a:tblGrid>
                <a:gridCol w="1577318">
                  <a:extLst>
                    <a:ext uri="{9D8B030D-6E8A-4147-A177-3AD203B41FA5}">
                      <a16:colId xmlns="" xmlns:a16="http://schemas.microsoft.com/office/drawing/2014/main" val="20000"/>
                    </a:ext>
                  </a:extLst>
                </a:gridCol>
                <a:gridCol w="1813915">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1577318">
                  <a:extLst>
                    <a:ext uri="{9D8B030D-6E8A-4147-A177-3AD203B41FA5}">
                      <a16:colId xmlns="" xmlns:a16="http://schemas.microsoft.com/office/drawing/2014/main" val="20003"/>
                    </a:ext>
                  </a:extLst>
                </a:gridCol>
                <a:gridCol w="1656186">
                  <a:extLst>
                    <a:ext uri="{9D8B030D-6E8A-4147-A177-3AD203B41FA5}">
                      <a16:colId xmlns="" xmlns:a16="http://schemas.microsoft.com/office/drawing/2014/main" val="20004"/>
                    </a:ext>
                  </a:extLst>
                </a:gridCol>
              </a:tblGrid>
              <a:tr h="432048">
                <a:tc>
                  <a:txBody>
                    <a:bodyPr/>
                    <a:lstStyle/>
                    <a:p>
                      <a:r>
                        <a:rPr lang="fr-FR" sz="1200" dirty="0"/>
                        <a:t>Découverte </a:t>
                      </a:r>
                    </a:p>
                    <a:p>
                      <a:r>
                        <a:rPr lang="fr-FR" sz="1200" dirty="0"/>
                        <a:t>2 séances</a:t>
                      </a:r>
                    </a:p>
                  </a:txBody>
                  <a:tcPr/>
                </a:tc>
                <a:tc>
                  <a:txBody>
                    <a:bodyPr/>
                    <a:lstStyle/>
                    <a:p>
                      <a:r>
                        <a:rPr lang="fr-FR" sz="1200" dirty="0"/>
                        <a:t>Référencement </a:t>
                      </a:r>
                    </a:p>
                    <a:p>
                      <a:r>
                        <a:rPr lang="fr-FR" sz="1200" dirty="0"/>
                        <a:t>1 séance</a:t>
                      </a:r>
                    </a:p>
                  </a:txBody>
                  <a:tcPr/>
                </a:tc>
                <a:tc>
                  <a:txBody>
                    <a:bodyPr/>
                    <a:lstStyle/>
                    <a:p>
                      <a:r>
                        <a:rPr lang="fr-FR" sz="1200" dirty="0"/>
                        <a:t>Structuration </a:t>
                      </a:r>
                    </a:p>
                    <a:p>
                      <a:r>
                        <a:rPr lang="fr-FR" sz="1200" dirty="0"/>
                        <a:t>5 séances</a:t>
                      </a:r>
                    </a:p>
                  </a:txBody>
                  <a:tcPr/>
                </a:tc>
                <a:tc>
                  <a:txBody>
                    <a:bodyPr/>
                    <a:lstStyle/>
                    <a:p>
                      <a:r>
                        <a:rPr lang="fr-FR" sz="1200" dirty="0"/>
                        <a:t>Phase</a:t>
                      </a:r>
                      <a:r>
                        <a:rPr lang="fr-FR" sz="1200" baseline="0" dirty="0"/>
                        <a:t> bilan </a:t>
                      </a:r>
                    </a:p>
                    <a:p>
                      <a:r>
                        <a:rPr lang="fr-FR" sz="1200" baseline="0" dirty="0"/>
                        <a:t>1 séance</a:t>
                      </a:r>
                      <a:endParaRPr lang="fr-FR" sz="1200" dirty="0"/>
                    </a:p>
                  </a:txBody>
                  <a:tcPr/>
                </a:tc>
                <a:tc>
                  <a:txBody>
                    <a:bodyPr/>
                    <a:lstStyle/>
                    <a:p>
                      <a:r>
                        <a:rPr lang="fr-FR" sz="1200" dirty="0"/>
                        <a:t>Phase de réinvestis. 1 séance</a:t>
                      </a:r>
                    </a:p>
                  </a:txBody>
                  <a:tcPr/>
                </a:tc>
                <a:extLst>
                  <a:ext uri="{0D108BD9-81ED-4DB2-BD59-A6C34878D82A}">
                    <a16:rowId xmlns="" xmlns:a16="http://schemas.microsoft.com/office/drawing/2014/main" val="10000"/>
                  </a:ext>
                </a:extLst>
              </a:tr>
              <a:tr h="456051">
                <a:tc>
                  <a:txBody>
                    <a:bodyPr/>
                    <a:lstStyle/>
                    <a:p>
                      <a:r>
                        <a:rPr lang="fr-FR" sz="1200" dirty="0"/>
                        <a:t>Les</a:t>
                      </a:r>
                      <a:r>
                        <a:rPr lang="fr-FR" sz="1200" baseline="0" dirty="0"/>
                        <a:t> élèves découvre le dispositif (E, D, I, S), les règles d’or, d’hygiène et de fonctionnement.</a:t>
                      </a:r>
                    </a:p>
                    <a:p>
                      <a:endParaRPr lang="fr-FR" sz="1200" dirty="0"/>
                    </a:p>
                  </a:txBody>
                  <a:tcPr>
                    <a:solidFill>
                      <a:schemeClr val="bg1"/>
                    </a:solidFill>
                  </a:tcPr>
                </a:tc>
                <a:tc>
                  <a:txBody>
                    <a:bodyPr/>
                    <a:lstStyle/>
                    <a:p>
                      <a:r>
                        <a:rPr lang="fr-FR" sz="1200" dirty="0"/>
                        <a:t>Les élèves choisissent en classe</a:t>
                      </a:r>
                      <a:r>
                        <a:rPr lang="fr-FR" sz="1200" baseline="0" dirty="0"/>
                        <a:t> un parcours avec E, D, I, S (le plus difficile qu’ils pensent pouvoir réaliser) puis viennent le tester à la piscine et réajuste pour valider en fin de séance.</a:t>
                      </a:r>
                    </a:p>
                  </a:txBody>
                  <a:tcPr>
                    <a:solidFill>
                      <a:schemeClr val="bg1"/>
                    </a:solidFill>
                  </a:tcPr>
                </a:tc>
                <a:tc>
                  <a:txBody>
                    <a:bodyPr/>
                    <a:lstStyle/>
                    <a:p>
                      <a:r>
                        <a:rPr lang="fr-FR" sz="1200" dirty="0"/>
                        <a:t>Les élèves font évoluer leurs parcours et leurs tâches</a:t>
                      </a:r>
                    </a:p>
                  </a:txBody>
                  <a:tcPr>
                    <a:solidFill>
                      <a:schemeClr val="bg1"/>
                    </a:solidFill>
                  </a:tcPr>
                </a:tc>
                <a:tc>
                  <a:txBody>
                    <a:bodyPr/>
                    <a:lstStyle/>
                    <a:p>
                      <a:r>
                        <a:rPr lang="fr-FR" sz="1200" dirty="0"/>
                        <a:t>Repérer les progrès</a:t>
                      </a:r>
                    </a:p>
                  </a:txBody>
                  <a:tcPr>
                    <a:solidFill>
                      <a:schemeClr val="bg1"/>
                    </a:solidFill>
                  </a:tcPr>
                </a:tc>
                <a:tc>
                  <a:txBody>
                    <a:bodyPr/>
                    <a:lstStyle/>
                    <a:p>
                      <a:r>
                        <a:rPr lang="fr-FR" sz="1200" dirty="0"/>
                        <a:t>Les élèves ont construit leur parcours final. Ils le réalise à la piscine et complètent leur cahier en classe.  </a:t>
                      </a:r>
                    </a:p>
                  </a:txBody>
                  <a:tcPr>
                    <a:solidFill>
                      <a:schemeClr val="bg1"/>
                    </a:solidFill>
                  </a:tcPr>
                </a:tc>
                <a:extLst>
                  <a:ext uri="{0D108BD9-81ED-4DB2-BD59-A6C34878D82A}">
                    <a16:rowId xmlns="" xmlns:a16="http://schemas.microsoft.com/office/drawing/2014/main" val="10001"/>
                  </a:ext>
                </a:extLst>
              </a:tr>
            </a:tbl>
          </a:graphicData>
        </a:graphic>
      </p:graphicFrame>
      <p:sp>
        <p:nvSpPr>
          <p:cNvPr id="4" name="Flèche droite rayée 3"/>
          <p:cNvSpPr/>
          <p:nvPr/>
        </p:nvSpPr>
        <p:spPr>
          <a:xfrm>
            <a:off x="539552" y="2060848"/>
            <a:ext cx="8280920" cy="144016"/>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384" y="1988840"/>
            <a:ext cx="9361040" cy="1584176"/>
          </a:xfrm>
        </p:spPr>
        <p:txBody>
          <a:bodyPr>
            <a:noAutofit/>
          </a:bodyPr>
          <a:lstStyle/>
          <a:p>
            <a:r>
              <a:rPr lang="fr-FR" sz="8000" dirty="0"/>
              <a:t>1.Cadre réglementaire</a:t>
            </a:r>
          </a:p>
        </p:txBody>
      </p:sp>
    </p:spTree>
    <p:extLst>
      <p:ext uri="{BB962C8B-B14F-4D97-AF65-F5344CB8AC3E}">
        <p14:creationId xmlns:p14="http://schemas.microsoft.com/office/powerpoint/2010/main" val="233986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d’un cycle </a:t>
            </a:r>
            <a:r>
              <a:rPr lang="fr-FR" dirty="0" err="1"/>
              <a:t>cp</a:t>
            </a:r>
            <a:r>
              <a:rPr lang="fr-FR" dirty="0"/>
              <a:t>/ce1</a:t>
            </a:r>
          </a:p>
        </p:txBody>
      </p:sp>
      <p:sp>
        <p:nvSpPr>
          <p:cNvPr id="3" name="Espace réservé du contenu 2"/>
          <p:cNvSpPr>
            <a:spLocks noGrp="1"/>
          </p:cNvSpPr>
          <p:nvPr>
            <p:ph idx="1"/>
          </p:nvPr>
        </p:nvSpPr>
        <p:spPr/>
        <p:txBody>
          <a:bodyPr>
            <a:normAutofit fontScale="47500" lnSpcReduction="20000"/>
          </a:bodyPr>
          <a:lstStyle/>
          <a:p>
            <a:r>
              <a:rPr lang="fr-FR" dirty="0"/>
              <a:t>Séance 1 Découverte</a:t>
            </a:r>
          </a:p>
          <a:p>
            <a:r>
              <a:rPr lang="fr-FR" dirty="0"/>
              <a:t>Le groupe classe est rassemblé sur le bassin. Le MNS en charge du groupe explique les consignes de sécurité, le déroulement d’une séance et présente le bassin ( Porte d’entrée, profondeur, lignes d’eau…).Enfin il parle du rôle de chaque intervenant lors de la séance.  </a:t>
            </a:r>
          </a:p>
          <a:p>
            <a:r>
              <a:rPr lang="fr-FR" dirty="0"/>
              <a:t>Les élèves sont invités à verbaliser sur leurs craintes et appréhensions éventuelles. Ce temps permet au MNS de « jauger »la classe et aux enfants de soulager ces appréhensions.  </a:t>
            </a:r>
          </a:p>
          <a:p>
            <a:r>
              <a:rPr lang="fr-FR" dirty="0"/>
              <a:t>Il s’en suit un temps actif dans l’eau. Les élèves découvrent physiquement le bassin, l’enseignant et le MNS peuvent évaluer le niveau global de la classe.</a:t>
            </a:r>
          </a:p>
          <a:p>
            <a:endParaRPr lang="fr-FR" dirty="0"/>
          </a:p>
          <a:p>
            <a:r>
              <a:rPr lang="fr-FR" dirty="0"/>
              <a:t>Séance 2 </a:t>
            </a:r>
          </a:p>
          <a:p>
            <a:endParaRPr lang="fr-FR" dirty="0"/>
          </a:p>
          <a:p>
            <a:r>
              <a:rPr lang="fr-FR" dirty="0"/>
              <a:t>Les consignes de sécurité sont brièvement rappelées. La séance s’articule autour de la découverte de l’espace et du matériel (lignes d’eau, tapis, perches, cage…). </a:t>
            </a:r>
          </a:p>
          <a:p>
            <a:endParaRPr lang="fr-FR" dirty="0"/>
          </a:p>
          <a:p>
            <a:endParaRPr lang="fr-FR" dirty="0"/>
          </a:p>
          <a:p>
            <a:r>
              <a:rPr lang="fr-FR" dirty="0"/>
              <a:t>Séance 3: Situation initiale </a:t>
            </a:r>
          </a:p>
          <a:p>
            <a:r>
              <a:rPr lang="fr-FR" dirty="0"/>
              <a:t>Lors de cette séance les élèves sont invités à réaliser un ou plusieurs parcours. L’enseignant et le MNS mettent en place un maximum de situations différentes avec entrée, déplacements, immersions et flottaisons. Les élèves peuvent tester un maximum de tâches différentes. Il sera ensuite décidé avec le PE des éléments concret à mettre en place lors de la phase de structuration. </a:t>
            </a:r>
          </a:p>
          <a:p>
            <a:endParaRPr lang="fr-FR" dirty="0"/>
          </a:p>
        </p:txBody>
      </p:sp>
    </p:spTree>
    <p:extLst>
      <p:ext uri="{BB962C8B-B14F-4D97-AF65-F5344CB8AC3E}">
        <p14:creationId xmlns:p14="http://schemas.microsoft.com/office/powerpoint/2010/main" val="204991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19256" cy="5577483"/>
          </a:xfrm>
        </p:spPr>
        <p:txBody>
          <a:bodyPr>
            <a:normAutofit/>
          </a:bodyPr>
          <a:lstStyle/>
          <a:p>
            <a:r>
              <a:rPr lang="fr-FR" sz="1500" dirty="0"/>
              <a:t>Séance 4 à 8: Phase de structuration. </a:t>
            </a:r>
          </a:p>
          <a:p>
            <a:r>
              <a:rPr lang="fr-FR" sz="1500" dirty="0"/>
              <a:t>Dans la continuité de la séance 3 il sera décidé de faire évoluer les élèves sur des parcours plus ou moins difficile. Ces parcours se déroulent avec : Entrée/ Déplacement/ Immersions/ Flottaison. </a:t>
            </a:r>
          </a:p>
          <a:p>
            <a:r>
              <a:rPr lang="fr-FR" sz="1500" dirty="0"/>
              <a:t>Les enseignants et MNS insistent sur les consignes, les objectifs de séance, les critères de réalisation et de réussite. La séance du jour s’articule autour d’un thème précis (exemple : Flottaison.) les consignes seront alors un peu plus accentuées sur ce thème- ci sans empêcher le travail sur les autres attendus. </a:t>
            </a:r>
          </a:p>
          <a:p>
            <a:r>
              <a:rPr lang="fr-FR" sz="1500" dirty="0"/>
              <a:t>Les élèves font évoluer leurs tâches en fonction de ce qu’ils ont déjà réussi et ce dont ils sont capables. Ils sont aidés pour cela du tableau avec les différents animaux qu’ils peuvent analyser en classe et au bord du bassin.</a:t>
            </a:r>
          </a:p>
          <a:p>
            <a:r>
              <a:rPr lang="fr-FR" sz="1500" dirty="0"/>
              <a:t>A la fin de cette phase l’élève est en capacité de savoir ce qu’il sait faire ou non et tentera de le mettre en place lors de la phase de bilan. Il pourra ainsi faire le lien entre ce qui a été fait lors du bilan initial et ce qu’il sait faire maintenant. </a:t>
            </a:r>
          </a:p>
          <a:p>
            <a:endParaRPr lang="fr-FR" sz="1500" dirty="0"/>
          </a:p>
          <a:p>
            <a:r>
              <a:rPr lang="fr-FR" sz="1500" dirty="0"/>
              <a:t>Séance 9 et 10: Bilan  </a:t>
            </a:r>
          </a:p>
          <a:p>
            <a:r>
              <a:rPr lang="fr-FR" sz="1500" dirty="0"/>
              <a:t>Un parcours ou les tâches sont ouvertes est mis en place (Exemple entrée au choix, déplacement avec choix du matériel et de la distance…). Les élèves ont choisis leurs parcours et leurs tâches lors de la phase de structuration et tentent de les validés avec l’aide des enseignants. A la fin du cycle, il est important pour eux de connaitre parfaitement leurs capacités et leurs limites dans le milieu aquatique peu importe leur niveau. </a:t>
            </a:r>
          </a:p>
          <a:p>
            <a:endParaRPr lang="fr-FR" dirty="0"/>
          </a:p>
          <a:p>
            <a:endParaRPr lang="fr-FR" dirty="0"/>
          </a:p>
        </p:txBody>
      </p:sp>
    </p:spTree>
    <p:extLst>
      <p:ext uri="{BB962C8B-B14F-4D97-AF65-F5344CB8AC3E}">
        <p14:creationId xmlns:p14="http://schemas.microsoft.com/office/powerpoint/2010/main" val="146977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04685984"/>
              </p:ext>
            </p:extLst>
          </p:nvPr>
        </p:nvGraphicFramePr>
        <p:xfrm>
          <a:off x="179511" y="3789040"/>
          <a:ext cx="8507288" cy="2376264"/>
        </p:xfrm>
        <a:graphic>
          <a:graphicData uri="http://schemas.openxmlformats.org/drawingml/2006/table">
            <a:tbl>
              <a:tblPr firstRow="1" firstCol="1" bandRow="1">
                <a:tableStyleId>{5C22544A-7EE6-4342-B048-85BDC9FD1C3A}</a:tableStyleId>
              </a:tblPr>
              <a:tblGrid>
                <a:gridCol w="1203685">
                  <a:extLst>
                    <a:ext uri="{9D8B030D-6E8A-4147-A177-3AD203B41FA5}">
                      <a16:colId xmlns="" xmlns:a16="http://schemas.microsoft.com/office/drawing/2014/main" val="20000"/>
                    </a:ext>
                  </a:extLst>
                </a:gridCol>
                <a:gridCol w="689372">
                  <a:extLst>
                    <a:ext uri="{9D8B030D-6E8A-4147-A177-3AD203B41FA5}">
                      <a16:colId xmlns="" xmlns:a16="http://schemas.microsoft.com/office/drawing/2014/main" val="20001"/>
                    </a:ext>
                  </a:extLst>
                </a:gridCol>
                <a:gridCol w="775695">
                  <a:extLst>
                    <a:ext uri="{9D8B030D-6E8A-4147-A177-3AD203B41FA5}">
                      <a16:colId xmlns="" xmlns:a16="http://schemas.microsoft.com/office/drawing/2014/main" val="20002"/>
                    </a:ext>
                  </a:extLst>
                </a:gridCol>
                <a:gridCol w="775091">
                  <a:extLst>
                    <a:ext uri="{9D8B030D-6E8A-4147-A177-3AD203B41FA5}">
                      <a16:colId xmlns="" xmlns:a16="http://schemas.microsoft.com/office/drawing/2014/main" val="20003"/>
                    </a:ext>
                  </a:extLst>
                </a:gridCol>
                <a:gridCol w="775695">
                  <a:extLst>
                    <a:ext uri="{9D8B030D-6E8A-4147-A177-3AD203B41FA5}">
                      <a16:colId xmlns="" xmlns:a16="http://schemas.microsoft.com/office/drawing/2014/main" val="20004"/>
                    </a:ext>
                  </a:extLst>
                </a:gridCol>
                <a:gridCol w="775695">
                  <a:extLst>
                    <a:ext uri="{9D8B030D-6E8A-4147-A177-3AD203B41FA5}">
                      <a16:colId xmlns="" xmlns:a16="http://schemas.microsoft.com/office/drawing/2014/main" val="20005"/>
                    </a:ext>
                  </a:extLst>
                </a:gridCol>
                <a:gridCol w="775695">
                  <a:extLst>
                    <a:ext uri="{9D8B030D-6E8A-4147-A177-3AD203B41FA5}">
                      <a16:colId xmlns="" xmlns:a16="http://schemas.microsoft.com/office/drawing/2014/main" val="20006"/>
                    </a:ext>
                  </a:extLst>
                </a:gridCol>
                <a:gridCol w="689372">
                  <a:extLst>
                    <a:ext uri="{9D8B030D-6E8A-4147-A177-3AD203B41FA5}">
                      <a16:colId xmlns="" xmlns:a16="http://schemas.microsoft.com/office/drawing/2014/main" val="20007"/>
                    </a:ext>
                  </a:extLst>
                </a:gridCol>
                <a:gridCol w="603050">
                  <a:extLst>
                    <a:ext uri="{9D8B030D-6E8A-4147-A177-3AD203B41FA5}">
                      <a16:colId xmlns="" xmlns:a16="http://schemas.microsoft.com/office/drawing/2014/main" val="20008"/>
                    </a:ext>
                  </a:extLst>
                </a:gridCol>
                <a:gridCol w="689372">
                  <a:extLst>
                    <a:ext uri="{9D8B030D-6E8A-4147-A177-3AD203B41FA5}">
                      <a16:colId xmlns="" xmlns:a16="http://schemas.microsoft.com/office/drawing/2014/main" val="20009"/>
                    </a:ext>
                  </a:extLst>
                </a:gridCol>
                <a:gridCol w="754566">
                  <a:extLst>
                    <a:ext uri="{9D8B030D-6E8A-4147-A177-3AD203B41FA5}">
                      <a16:colId xmlns="" xmlns:a16="http://schemas.microsoft.com/office/drawing/2014/main" val="20010"/>
                    </a:ext>
                  </a:extLst>
                </a:gridCol>
              </a:tblGrid>
              <a:tr h="324859">
                <a:tc>
                  <a:txBody>
                    <a:bodyPr/>
                    <a:lstStyle/>
                    <a:p>
                      <a:pPr algn="ctr">
                        <a:lnSpc>
                          <a:spcPct val="107000"/>
                        </a:lnSpc>
                        <a:spcAft>
                          <a:spcPts val="0"/>
                        </a:spcAft>
                      </a:pPr>
                      <a:r>
                        <a:rPr lang="fr-FR" sz="1000" u="sng" dirty="0">
                          <a:effectLst/>
                        </a:rPr>
                        <a:t>Phases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gridSpan="2">
                  <a:txBody>
                    <a:bodyPr/>
                    <a:lstStyle/>
                    <a:p>
                      <a:pPr algn="ctr">
                        <a:lnSpc>
                          <a:spcPct val="107000"/>
                        </a:lnSpc>
                        <a:spcAft>
                          <a:spcPts val="0"/>
                        </a:spcAft>
                      </a:pPr>
                      <a:r>
                        <a:rPr lang="fr-FR" sz="1000">
                          <a:effectLst/>
                        </a:rPr>
                        <a:t>Phase découverte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hMerge="1">
                  <a:txBody>
                    <a:bodyPr/>
                    <a:lstStyle/>
                    <a:p>
                      <a:endParaRPr lang="fr-FR"/>
                    </a:p>
                  </a:txBody>
                  <a:tcPr/>
                </a:tc>
                <a:tc gridSpan="6">
                  <a:txBody>
                    <a:bodyPr/>
                    <a:lstStyle/>
                    <a:p>
                      <a:pPr algn="ctr">
                        <a:lnSpc>
                          <a:spcPct val="107000"/>
                        </a:lnSpc>
                        <a:spcAft>
                          <a:spcPts val="0"/>
                        </a:spcAft>
                      </a:pPr>
                      <a:r>
                        <a:rPr lang="fr-FR" sz="1000">
                          <a:effectLst/>
                        </a:rPr>
                        <a:t>Phase de structuration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000">
                          <a:effectLst/>
                        </a:rPr>
                        <a:t>Bilan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000">
                          <a:effectLst/>
                        </a:rPr>
                        <a:t>Bilan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 xmlns:a16="http://schemas.microsoft.com/office/drawing/2014/main" val="10000"/>
                  </a:ext>
                </a:extLst>
              </a:tr>
              <a:tr h="444419">
                <a:tc>
                  <a:txBody>
                    <a:bodyPr/>
                    <a:lstStyle/>
                    <a:p>
                      <a:pPr algn="ctr">
                        <a:lnSpc>
                          <a:spcPct val="107000"/>
                        </a:lnSpc>
                        <a:spcAft>
                          <a:spcPts val="0"/>
                        </a:spcAft>
                      </a:pPr>
                      <a:r>
                        <a:rPr lang="fr-FR" sz="1000" u="sng">
                          <a:effectLst/>
                        </a:rPr>
                        <a:t>Séance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4</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6</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7</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8</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9</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10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 xmlns:a16="http://schemas.microsoft.com/office/drawing/2014/main" val="10001"/>
                  </a:ext>
                </a:extLst>
              </a:tr>
              <a:tr h="649716">
                <a:tc>
                  <a:txBody>
                    <a:bodyPr/>
                    <a:lstStyle/>
                    <a:p>
                      <a:pPr algn="ctr">
                        <a:lnSpc>
                          <a:spcPct val="107000"/>
                        </a:lnSpc>
                        <a:spcAft>
                          <a:spcPts val="0"/>
                        </a:spcAft>
                      </a:pPr>
                      <a:r>
                        <a:rPr lang="fr-FR" sz="1000" u="sng">
                          <a:effectLst/>
                        </a:rPr>
                        <a:t>Zone immersions, ateliers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 xmlns:a16="http://schemas.microsoft.com/office/drawing/2014/main" val="10002"/>
                  </a:ext>
                </a:extLst>
              </a:tr>
              <a:tr h="957270">
                <a:tc>
                  <a:txBody>
                    <a:bodyPr/>
                    <a:lstStyle/>
                    <a:p>
                      <a:pPr algn="ctr">
                        <a:lnSpc>
                          <a:spcPct val="107000"/>
                        </a:lnSpc>
                        <a:spcAft>
                          <a:spcPts val="0"/>
                        </a:spcAft>
                      </a:pPr>
                      <a:r>
                        <a:rPr lang="fr-FR" sz="1000" u="sng" dirty="0">
                          <a:effectLst/>
                        </a:rPr>
                        <a:t>Zones de déplacement, ateliers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effectLst/>
                        </a:rPr>
                        <a:t>GB</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a:effectLst/>
                        </a:rPr>
                        <a:t> </a:t>
                      </a:r>
                      <a:endParaRPr lang="fr-FR" sz="1000">
                        <a:effectLst/>
                      </a:endParaRPr>
                    </a:p>
                    <a:p>
                      <a:pPr algn="ctr">
                        <a:lnSpc>
                          <a:spcPct val="107000"/>
                        </a:lnSpc>
                        <a:spcAft>
                          <a:spcPts val="0"/>
                        </a:spcAft>
                      </a:pPr>
                      <a:r>
                        <a:rPr lang="fr-FR" sz="1100">
                          <a:effectLst/>
                        </a:rPr>
                        <a:t>GB</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tc>
                  <a:txBody>
                    <a:bodyPr/>
                    <a:lstStyle/>
                    <a:p>
                      <a:pPr algn="ctr">
                        <a:lnSpc>
                          <a:spcPct val="107000"/>
                        </a:lnSpc>
                        <a:spcAft>
                          <a:spcPts val="0"/>
                        </a:spcAft>
                      </a:pPr>
                      <a:r>
                        <a:rPr lang="fr-FR" sz="1100" dirty="0">
                          <a:effectLst/>
                        </a:rPr>
                        <a:t> </a:t>
                      </a:r>
                      <a:endParaRPr lang="fr-FR" sz="1000" dirty="0">
                        <a:effectLst/>
                      </a:endParaRPr>
                    </a:p>
                    <a:p>
                      <a:pPr algn="ctr">
                        <a:lnSpc>
                          <a:spcPct val="107000"/>
                        </a:lnSpc>
                        <a:spcAft>
                          <a:spcPts val="0"/>
                        </a:spcAft>
                      </a:pPr>
                      <a:r>
                        <a:rPr lang="fr-FR" sz="1100" dirty="0">
                          <a:solidFill>
                            <a:srgbClr val="FF0000"/>
                          </a:solidFill>
                          <a:effectLst/>
                        </a:rPr>
                        <a:t>GA</a:t>
                      </a:r>
                      <a:endParaRPr lang="fr-FR"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49" marR="63049" marT="0" marB="0"/>
                </a:tc>
                <a:extLst>
                  <a:ext uri="{0D108BD9-81ED-4DB2-BD59-A6C34878D82A}">
                    <a16:rowId xmlns="" xmlns:a16="http://schemas.microsoft.com/office/drawing/2014/main" val="10003"/>
                  </a:ext>
                </a:extLst>
              </a:tr>
            </a:tbl>
          </a:graphicData>
        </a:graphic>
      </p:graphicFrame>
      <p:sp>
        <p:nvSpPr>
          <p:cNvPr id="4" name="Rectangle 1"/>
          <p:cNvSpPr>
            <a:spLocks noChangeArrowheads="1"/>
          </p:cNvSpPr>
          <p:nvPr/>
        </p:nvSpPr>
        <p:spPr bwMode="auto">
          <a:xfrm>
            <a:off x="457200" y="2981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1691680" y="116632"/>
            <a:ext cx="5166320" cy="3270126"/>
          </a:xfrm>
          <a:prstGeom prst="rect">
            <a:avLst/>
          </a:prstGeom>
        </p:spPr>
        <p:txBody>
          <a:bodyPr wrap="square">
            <a:spAutoFit/>
          </a:bodyPr>
          <a:lstStyle/>
          <a:p>
            <a:pPr algn="ctr">
              <a:lnSpc>
                <a:spcPct val="107000"/>
              </a:lnSpc>
              <a:spcAft>
                <a:spcPts val="800"/>
              </a:spcAft>
            </a:pPr>
            <a:r>
              <a:rPr lang="fr-FR"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Déroulement du projet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Symbol" panose="05050102010706020507" pitchFamily="18" charset="2"/>
              <a:buChar char=""/>
            </a:pPr>
            <a:r>
              <a:rPr lang="fr-F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Au cycle 2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Côté A (rouge)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séances dominantes : Entrées, Immersions, Flottaisons, Sortie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Côté B (noir)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séances dominantes : Entrées, déplacements, Flottaisons, Sortie</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parallèle sur chaque côté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séances : enchainement des 5 actions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70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Autofit/>
          </a:bodyPr>
          <a:lstStyle/>
          <a:p>
            <a:r>
              <a:rPr lang="fr-FR" sz="3200" dirty="0"/>
              <a:t>LE DISPOSITIF 1</a:t>
            </a:r>
            <a:endParaRPr lang="fr-FR" sz="3200" b="1" dirty="0"/>
          </a:p>
        </p:txBody>
      </p:sp>
      <p:sp>
        <p:nvSpPr>
          <p:cNvPr id="51" name="Rectangle 50"/>
          <p:cNvSpPr/>
          <p:nvPr/>
        </p:nvSpPr>
        <p:spPr>
          <a:xfrm>
            <a:off x="489424" y="3110390"/>
            <a:ext cx="777686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05174" y="4934319"/>
            <a:ext cx="776111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8" name="Connecteur droit 57"/>
          <p:cNvCxnSpPr/>
          <p:nvPr/>
        </p:nvCxnSpPr>
        <p:spPr>
          <a:xfrm>
            <a:off x="539552" y="4509120"/>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5" name="Cube 74"/>
          <p:cNvSpPr/>
          <p:nvPr/>
        </p:nvSpPr>
        <p:spPr>
          <a:xfrm>
            <a:off x="8244408" y="5589240"/>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65" name="Cube 64"/>
          <p:cNvSpPr/>
          <p:nvPr/>
        </p:nvSpPr>
        <p:spPr>
          <a:xfrm>
            <a:off x="8172400" y="3573016"/>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3" name="Rectangle 92"/>
          <p:cNvSpPr/>
          <p:nvPr/>
        </p:nvSpPr>
        <p:spPr>
          <a:xfrm>
            <a:off x="2635694" y="4941169"/>
            <a:ext cx="1368152" cy="72008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tapis</a:t>
            </a:r>
          </a:p>
        </p:txBody>
      </p:sp>
      <p:sp>
        <p:nvSpPr>
          <p:cNvPr id="102" name="Triangle isocèle 101"/>
          <p:cNvSpPr/>
          <p:nvPr/>
        </p:nvSpPr>
        <p:spPr>
          <a:xfrm>
            <a:off x="107504" y="2996952"/>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Triangle isocèle 103"/>
          <p:cNvSpPr/>
          <p:nvPr/>
        </p:nvSpPr>
        <p:spPr>
          <a:xfrm>
            <a:off x="7534672" y="2650659"/>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Hexagone 104"/>
          <p:cNvSpPr/>
          <p:nvPr/>
        </p:nvSpPr>
        <p:spPr>
          <a:xfrm>
            <a:off x="3818564" y="2679614"/>
            <a:ext cx="360040" cy="360040"/>
          </a:xfrm>
          <a:prstGeom prst="hexagon">
            <a:avLst>
              <a:gd name="adj" fmla="val 28735"/>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Hexagone 105"/>
          <p:cNvSpPr/>
          <p:nvPr/>
        </p:nvSpPr>
        <p:spPr>
          <a:xfrm>
            <a:off x="4673763" y="2679614"/>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4" name="Groupe 123"/>
          <p:cNvGrpSpPr/>
          <p:nvPr/>
        </p:nvGrpSpPr>
        <p:grpSpPr>
          <a:xfrm>
            <a:off x="179512" y="836712"/>
            <a:ext cx="4211960" cy="1152128"/>
            <a:chOff x="1259632" y="620688"/>
            <a:chExt cx="4211960" cy="1152128"/>
          </a:xfrm>
        </p:grpSpPr>
        <p:sp>
          <p:nvSpPr>
            <p:cNvPr id="101" name="Ellipse 100"/>
            <p:cNvSpPr/>
            <p:nvPr/>
          </p:nvSpPr>
          <p:spPr>
            <a:xfrm>
              <a:off x="1439144" y="755412"/>
              <a:ext cx="576064" cy="5040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Ellipse 115"/>
            <p:cNvSpPr/>
            <p:nvPr/>
          </p:nvSpPr>
          <p:spPr>
            <a:xfrm>
              <a:off x="1608312" y="1331476"/>
              <a:ext cx="262880" cy="2411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Triangle isocèle 116"/>
            <p:cNvSpPr/>
            <p:nvPr/>
          </p:nvSpPr>
          <p:spPr>
            <a:xfrm>
              <a:off x="3527376" y="68340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Hexagone 117"/>
            <p:cNvSpPr/>
            <p:nvPr/>
          </p:nvSpPr>
          <p:spPr>
            <a:xfrm>
              <a:off x="3527376" y="1196752"/>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3167336" y="764704"/>
              <a:ext cx="2304256" cy="369332"/>
            </a:xfrm>
            <a:prstGeom prst="rect">
              <a:avLst/>
            </a:prstGeom>
          </p:spPr>
          <p:txBody>
            <a:bodyPr wrap="square">
              <a:spAutoFit/>
            </a:bodyPr>
            <a:lstStyle/>
            <a:p>
              <a:pPr algn="ctr"/>
              <a:r>
                <a:rPr lang="fr-FR" b="1" dirty="0"/>
                <a:t>entrée</a:t>
              </a:r>
            </a:p>
          </p:txBody>
        </p:sp>
        <p:sp>
          <p:nvSpPr>
            <p:cNvPr id="120" name="Rectangle 119"/>
            <p:cNvSpPr/>
            <p:nvPr/>
          </p:nvSpPr>
          <p:spPr>
            <a:xfrm>
              <a:off x="3167336" y="1187460"/>
              <a:ext cx="2304256" cy="369332"/>
            </a:xfrm>
            <a:prstGeom prst="rect">
              <a:avLst/>
            </a:prstGeom>
          </p:spPr>
          <p:txBody>
            <a:bodyPr wrap="square">
              <a:spAutoFit/>
            </a:bodyPr>
            <a:lstStyle/>
            <a:p>
              <a:pPr algn="ctr"/>
              <a:r>
                <a:rPr lang="fr-FR" b="1" dirty="0"/>
                <a:t>sortie</a:t>
              </a:r>
            </a:p>
          </p:txBody>
        </p:sp>
        <p:sp>
          <p:nvSpPr>
            <p:cNvPr id="121" name="Rectangle 120"/>
            <p:cNvSpPr/>
            <p:nvPr/>
          </p:nvSpPr>
          <p:spPr>
            <a:xfrm>
              <a:off x="1367136" y="827420"/>
              <a:ext cx="2304256" cy="369332"/>
            </a:xfrm>
            <a:prstGeom prst="rect">
              <a:avLst/>
            </a:prstGeom>
          </p:spPr>
          <p:txBody>
            <a:bodyPr wrap="square">
              <a:spAutoFit/>
            </a:bodyPr>
            <a:lstStyle/>
            <a:p>
              <a:pPr algn="ctr"/>
              <a:r>
                <a:rPr lang="fr-FR" b="1" dirty="0"/>
                <a:t>cerceaux</a:t>
              </a:r>
            </a:p>
          </p:txBody>
        </p:sp>
        <p:sp>
          <p:nvSpPr>
            <p:cNvPr id="122" name="Rectangle 121"/>
            <p:cNvSpPr/>
            <p:nvPr/>
          </p:nvSpPr>
          <p:spPr>
            <a:xfrm>
              <a:off x="1367136" y="1259468"/>
              <a:ext cx="2304256" cy="369332"/>
            </a:xfrm>
            <a:prstGeom prst="rect">
              <a:avLst/>
            </a:prstGeom>
          </p:spPr>
          <p:txBody>
            <a:bodyPr wrap="square">
              <a:spAutoFit/>
            </a:bodyPr>
            <a:lstStyle/>
            <a:p>
              <a:pPr algn="ctr"/>
              <a:r>
                <a:rPr lang="fr-FR" b="1" dirty="0"/>
                <a:t>anneaux</a:t>
              </a:r>
            </a:p>
          </p:txBody>
        </p:sp>
        <p:sp>
          <p:nvSpPr>
            <p:cNvPr id="123" name="Rectangle 122"/>
            <p:cNvSpPr/>
            <p:nvPr/>
          </p:nvSpPr>
          <p:spPr>
            <a:xfrm>
              <a:off x="1259632" y="620688"/>
              <a:ext cx="3600400" cy="1152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Ellipse 54"/>
          <p:cNvSpPr/>
          <p:nvPr/>
        </p:nvSpPr>
        <p:spPr>
          <a:xfrm>
            <a:off x="7139905" y="3602353"/>
            <a:ext cx="262880" cy="2411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7336104" y="3453710"/>
            <a:ext cx="251550" cy="2631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4097699" y="3876050"/>
            <a:ext cx="576064" cy="588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4141710" y="3210459"/>
            <a:ext cx="576064"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60"/>
          <p:cNvCxnSpPr>
            <a:endCxn id="60" idx="0"/>
          </p:cNvCxnSpPr>
          <p:nvPr/>
        </p:nvCxnSpPr>
        <p:spPr>
          <a:xfrm>
            <a:off x="4429742" y="3115456"/>
            <a:ext cx="0" cy="95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a:endCxn id="59" idx="0"/>
          </p:cNvCxnSpPr>
          <p:nvPr/>
        </p:nvCxnSpPr>
        <p:spPr>
          <a:xfrm>
            <a:off x="4385731" y="3552121"/>
            <a:ext cx="0" cy="32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525899" y="4922454"/>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 name="Organigramme : Stockage à accès direct 2"/>
          <p:cNvSpPr/>
          <p:nvPr/>
        </p:nvSpPr>
        <p:spPr>
          <a:xfrm rot="16200000">
            <a:off x="-20983" y="5338771"/>
            <a:ext cx="791072" cy="67919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06535" y="5410815"/>
            <a:ext cx="1094036" cy="549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droit 65"/>
          <p:cNvCxnSpPr/>
          <p:nvPr/>
        </p:nvCxnSpPr>
        <p:spPr>
          <a:xfrm>
            <a:off x="7271345" y="2650659"/>
            <a:ext cx="0" cy="1306308"/>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59832" y="2734849"/>
            <a:ext cx="0" cy="1306308"/>
          </a:xfrm>
          <a:prstGeom prst="line">
            <a:avLst/>
          </a:prstGeom>
          <a:ln w="889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616995" y="3790804"/>
            <a:ext cx="1368152" cy="72008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tapis</a:t>
            </a:r>
          </a:p>
        </p:txBody>
      </p:sp>
      <p:sp>
        <p:nvSpPr>
          <p:cNvPr id="79" name="Hexagone 78"/>
          <p:cNvSpPr/>
          <p:nvPr/>
        </p:nvSpPr>
        <p:spPr>
          <a:xfrm>
            <a:off x="72832" y="4502750"/>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p:cNvSpPr/>
          <p:nvPr/>
        </p:nvSpPr>
        <p:spPr>
          <a:xfrm>
            <a:off x="8377416" y="4536959"/>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Triangle isocèle 102"/>
          <p:cNvSpPr/>
          <p:nvPr/>
        </p:nvSpPr>
        <p:spPr>
          <a:xfrm>
            <a:off x="187423" y="5583701"/>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 xmlns:a16="http://schemas.microsoft.com/office/drawing/2014/main" id="{BF44A362-F0F1-4521-AFAF-552824B6CF0A}"/>
              </a:ext>
            </a:extLst>
          </p:cNvPr>
          <p:cNvSpPr/>
          <p:nvPr/>
        </p:nvSpPr>
        <p:spPr>
          <a:xfrm>
            <a:off x="4391472" y="3116829"/>
            <a:ext cx="45719" cy="141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7510712" y="3606110"/>
            <a:ext cx="229342" cy="23622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Hexagone 47"/>
          <p:cNvSpPr/>
          <p:nvPr/>
        </p:nvSpPr>
        <p:spPr>
          <a:xfrm>
            <a:off x="8370168" y="515719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Hexagone 48"/>
          <p:cNvSpPr/>
          <p:nvPr/>
        </p:nvSpPr>
        <p:spPr>
          <a:xfrm>
            <a:off x="2411252" y="2677329"/>
            <a:ext cx="360040" cy="362325"/>
          </a:xfrm>
          <a:prstGeom prst="hexagon">
            <a:avLst>
              <a:gd name="adj" fmla="val 28735"/>
              <a:gd name="v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1445903" y="3129104"/>
            <a:ext cx="641313"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p:cNvCxnSpPr/>
          <p:nvPr/>
        </p:nvCxnSpPr>
        <p:spPr>
          <a:xfrm>
            <a:off x="541310" y="4510851"/>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3" name="Ellipse 62"/>
          <p:cNvSpPr/>
          <p:nvPr/>
        </p:nvSpPr>
        <p:spPr>
          <a:xfrm>
            <a:off x="1499268" y="4077072"/>
            <a:ext cx="641313" cy="54751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 xmlns:a16="http://schemas.microsoft.com/office/drawing/2014/main" id="{BF44A362-F0F1-4521-AFAF-552824B6CF0A}"/>
              </a:ext>
            </a:extLst>
          </p:cNvPr>
          <p:cNvSpPr/>
          <p:nvPr/>
        </p:nvSpPr>
        <p:spPr>
          <a:xfrm flipH="1">
            <a:off x="2344624" y="3090129"/>
            <a:ext cx="45719" cy="1387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32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264"/>
            <a:ext cx="8229600" cy="1143000"/>
          </a:xfrm>
        </p:spPr>
        <p:txBody>
          <a:bodyPr>
            <a:noAutofit/>
          </a:bodyPr>
          <a:lstStyle/>
          <a:p>
            <a:r>
              <a:rPr lang="fr-FR" sz="3200" dirty="0"/>
              <a:t>LE DISPOSITIF 2</a:t>
            </a:r>
            <a:endParaRPr lang="fr-FR" sz="3200" b="1" dirty="0"/>
          </a:p>
        </p:txBody>
      </p:sp>
      <p:sp>
        <p:nvSpPr>
          <p:cNvPr id="51" name="Rectangle 50"/>
          <p:cNvSpPr/>
          <p:nvPr/>
        </p:nvSpPr>
        <p:spPr>
          <a:xfrm>
            <a:off x="568449" y="2636912"/>
            <a:ext cx="7776864" cy="1800200"/>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583372" y="4478736"/>
            <a:ext cx="7776864" cy="1967895"/>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8" name="Connecteur droit 57"/>
          <p:cNvCxnSpPr/>
          <p:nvPr/>
        </p:nvCxnSpPr>
        <p:spPr>
          <a:xfrm>
            <a:off x="539552" y="3417877"/>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5" name="Cube 74"/>
          <p:cNvSpPr/>
          <p:nvPr/>
        </p:nvSpPr>
        <p:spPr>
          <a:xfrm>
            <a:off x="8244408" y="5229200"/>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grpSp>
        <p:nvGrpSpPr>
          <p:cNvPr id="3" name="Groupe 123"/>
          <p:cNvGrpSpPr/>
          <p:nvPr/>
        </p:nvGrpSpPr>
        <p:grpSpPr>
          <a:xfrm>
            <a:off x="395536" y="1196752"/>
            <a:ext cx="2304256" cy="1152128"/>
            <a:chOff x="3167336" y="620688"/>
            <a:chExt cx="2304256" cy="1152128"/>
          </a:xfrm>
        </p:grpSpPr>
        <p:sp>
          <p:nvSpPr>
            <p:cNvPr id="117" name="Triangle isocèle 116"/>
            <p:cNvSpPr/>
            <p:nvPr/>
          </p:nvSpPr>
          <p:spPr>
            <a:xfrm>
              <a:off x="3527376" y="68340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Hexagone 117"/>
            <p:cNvSpPr/>
            <p:nvPr/>
          </p:nvSpPr>
          <p:spPr>
            <a:xfrm>
              <a:off x="3527376" y="1196752"/>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3167336" y="764704"/>
              <a:ext cx="2304256" cy="369332"/>
            </a:xfrm>
            <a:prstGeom prst="rect">
              <a:avLst/>
            </a:prstGeom>
          </p:spPr>
          <p:txBody>
            <a:bodyPr wrap="square">
              <a:spAutoFit/>
            </a:bodyPr>
            <a:lstStyle/>
            <a:p>
              <a:pPr algn="ctr"/>
              <a:r>
                <a:rPr lang="fr-FR" b="1" dirty="0"/>
                <a:t>entrée</a:t>
              </a:r>
            </a:p>
          </p:txBody>
        </p:sp>
        <p:sp>
          <p:nvSpPr>
            <p:cNvPr id="120" name="Rectangle 119"/>
            <p:cNvSpPr/>
            <p:nvPr/>
          </p:nvSpPr>
          <p:spPr>
            <a:xfrm>
              <a:off x="3167336" y="1187460"/>
              <a:ext cx="2304256" cy="369332"/>
            </a:xfrm>
            <a:prstGeom prst="rect">
              <a:avLst/>
            </a:prstGeom>
          </p:spPr>
          <p:txBody>
            <a:bodyPr wrap="square">
              <a:spAutoFit/>
            </a:bodyPr>
            <a:lstStyle/>
            <a:p>
              <a:pPr algn="ctr"/>
              <a:r>
                <a:rPr lang="fr-FR" b="1" dirty="0"/>
                <a:t>sortie</a:t>
              </a:r>
            </a:p>
          </p:txBody>
        </p:sp>
        <p:sp>
          <p:nvSpPr>
            <p:cNvPr id="123" name="Rectangle 122"/>
            <p:cNvSpPr/>
            <p:nvPr/>
          </p:nvSpPr>
          <p:spPr>
            <a:xfrm>
              <a:off x="3275856" y="620688"/>
              <a:ext cx="1584176" cy="115212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5" name="Rectangle 54"/>
          <p:cNvSpPr/>
          <p:nvPr/>
        </p:nvSpPr>
        <p:spPr>
          <a:xfrm>
            <a:off x="4069741" y="3110327"/>
            <a:ext cx="2141548" cy="369332"/>
          </a:xfrm>
          <a:prstGeom prst="rect">
            <a:avLst/>
          </a:prstGeom>
        </p:spPr>
        <p:txBody>
          <a:bodyPr wrap="square">
            <a:spAutoFit/>
          </a:bodyPr>
          <a:lstStyle/>
          <a:p>
            <a:pPr algn="ctr"/>
            <a:r>
              <a:rPr lang="fr-FR" b="1" dirty="0"/>
              <a:t>ligne pédagogique</a:t>
            </a:r>
          </a:p>
        </p:txBody>
      </p:sp>
      <p:sp>
        <p:nvSpPr>
          <p:cNvPr id="65" name="Cube 64"/>
          <p:cNvSpPr/>
          <p:nvPr/>
        </p:nvSpPr>
        <p:spPr>
          <a:xfrm>
            <a:off x="8172400" y="3212976"/>
            <a:ext cx="755576" cy="504056"/>
          </a:xfrm>
          <a:prstGeom prst="cub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57" name="Rectangle 56"/>
          <p:cNvSpPr/>
          <p:nvPr/>
        </p:nvSpPr>
        <p:spPr>
          <a:xfrm rot="16200000">
            <a:off x="6163759" y="2729132"/>
            <a:ext cx="779630" cy="648072"/>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tapis</a:t>
            </a:r>
          </a:p>
        </p:txBody>
      </p:sp>
      <p:sp>
        <p:nvSpPr>
          <p:cNvPr id="59" name="Rectangle 58"/>
          <p:cNvSpPr/>
          <p:nvPr/>
        </p:nvSpPr>
        <p:spPr>
          <a:xfrm rot="16200000">
            <a:off x="1758273" y="2715910"/>
            <a:ext cx="753189" cy="648072"/>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tapis</a:t>
            </a:r>
          </a:p>
        </p:txBody>
      </p:sp>
      <p:sp>
        <p:nvSpPr>
          <p:cNvPr id="62" name="Triangle isocèle 61"/>
          <p:cNvSpPr/>
          <p:nvPr/>
        </p:nvSpPr>
        <p:spPr>
          <a:xfrm>
            <a:off x="8367259" y="3753036"/>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riangle isocèle 63"/>
          <p:cNvSpPr/>
          <p:nvPr/>
        </p:nvSpPr>
        <p:spPr>
          <a:xfrm>
            <a:off x="8370168" y="580526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Hexagone 65"/>
          <p:cNvSpPr/>
          <p:nvPr/>
        </p:nvSpPr>
        <p:spPr>
          <a:xfrm>
            <a:off x="4135531" y="6428459"/>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Hexagone 66"/>
          <p:cNvSpPr/>
          <p:nvPr/>
        </p:nvSpPr>
        <p:spPr>
          <a:xfrm>
            <a:off x="3630214" y="644663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Hexagone 72"/>
          <p:cNvSpPr/>
          <p:nvPr/>
        </p:nvSpPr>
        <p:spPr>
          <a:xfrm>
            <a:off x="143013" y="3651117"/>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Cube 29"/>
          <p:cNvSpPr/>
          <p:nvPr/>
        </p:nvSpPr>
        <p:spPr>
          <a:xfrm>
            <a:off x="4927852" y="4645652"/>
            <a:ext cx="1715568" cy="1689156"/>
          </a:xfrm>
          <a:prstGeom prst="cube">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cage</a:t>
            </a:r>
          </a:p>
        </p:txBody>
      </p:sp>
      <p:cxnSp>
        <p:nvCxnSpPr>
          <p:cNvPr id="32" name="Connecteur droit 31"/>
          <p:cNvCxnSpPr/>
          <p:nvPr/>
        </p:nvCxnSpPr>
        <p:spPr>
          <a:xfrm>
            <a:off x="3347864" y="5590047"/>
            <a:ext cx="0" cy="1152128"/>
          </a:xfrm>
          <a:prstGeom prst="line">
            <a:avLst/>
          </a:prstGeom>
          <a:ln w="889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54974" y="4406978"/>
            <a:ext cx="777686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7" name="Triangle isocèle 36"/>
          <p:cNvSpPr/>
          <p:nvPr/>
        </p:nvSpPr>
        <p:spPr>
          <a:xfrm>
            <a:off x="8331838" y="2644564"/>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Hexagone 37"/>
          <p:cNvSpPr/>
          <p:nvPr/>
        </p:nvSpPr>
        <p:spPr>
          <a:xfrm>
            <a:off x="161263" y="2868321"/>
            <a:ext cx="360040" cy="36004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p:cNvSpPr/>
          <p:nvPr/>
        </p:nvSpPr>
        <p:spPr>
          <a:xfrm>
            <a:off x="1918335" y="2811074"/>
            <a:ext cx="397399" cy="459381"/>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6359904" y="2797704"/>
            <a:ext cx="397399" cy="459381"/>
          </a:xfrm>
          <a:prstGeom prst="rect">
            <a:avLst/>
          </a:prstGeom>
          <a:solidFill>
            <a:schemeClr val="accent5">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2" descr="Résultat de recherche d'images pour &quot;la scolaire toboggan pisc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 y="4492206"/>
            <a:ext cx="1298150" cy="1228914"/>
          </a:xfrm>
          <a:prstGeom prst="rect">
            <a:avLst/>
          </a:prstGeom>
          <a:noFill/>
          <a:extLst>
            <a:ext uri="{909E8E84-426E-40DD-AFC4-6F175D3DCCD1}">
              <a14:hiddenFill xmlns:a14="http://schemas.microsoft.com/office/drawing/2010/main">
                <a:solidFill>
                  <a:srgbClr val="FFFFFF"/>
                </a:solidFill>
              </a14:hiddenFill>
            </a:ext>
          </a:extLst>
        </p:spPr>
      </p:pic>
      <p:sp>
        <p:nvSpPr>
          <p:cNvPr id="41" name="Triangle isocèle 40"/>
          <p:cNvSpPr/>
          <p:nvPr/>
        </p:nvSpPr>
        <p:spPr>
          <a:xfrm>
            <a:off x="179512" y="4956553"/>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 xmlns:a16="http://schemas.microsoft.com/office/drawing/2014/main" id="{EF1E5856-DA6D-4BB7-AA1F-594BB5BC8448}"/>
              </a:ext>
            </a:extLst>
          </p:cNvPr>
          <p:cNvSpPr/>
          <p:nvPr/>
        </p:nvSpPr>
        <p:spPr>
          <a:xfrm>
            <a:off x="1661712" y="5586109"/>
            <a:ext cx="1495616" cy="876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Zone de flottaisons</a:t>
            </a:r>
          </a:p>
        </p:txBody>
      </p:sp>
      <p:pic>
        <p:nvPicPr>
          <p:cNvPr id="8" name="Image 7">
            <a:extLst>
              <a:ext uri="{FF2B5EF4-FFF2-40B4-BE49-F238E27FC236}">
                <a16:creationId xmlns="" xmlns:a16="http://schemas.microsoft.com/office/drawing/2014/main" id="{2F5C9E9D-13D0-47CE-81C1-F5136920387A}"/>
              </a:ext>
            </a:extLst>
          </p:cNvPr>
          <p:cNvPicPr>
            <a:picLocks noChangeAspect="1"/>
          </p:cNvPicPr>
          <p:nvPr/>
        </p:nvPicPr>
        <p:blipFill>
          <a:blip r:embed="rId3"/>
          <a:stretch>
            <a:fillRect/>
          </a:stretch>
        </p:blipFill>
        <p:spPr>
          <a:xfrm>
            <a:off x="4927853" y="5869675"/>
            <a:ext cx="387374" cy="352767"/>
          </a:xfrm>
          <a:prstGeom prst="rect">
            <a:avLst/>
          </a:prstGeom>
        </p:spPr>
      </p:pic>
      <p:pic>
        <p:nvPicPr>
          <p:cNvPr id="9" name="Image 8">
            <a:extLst>
              <a:ext uri="{FF2B5EF4-FFF2-40B4-BE49-F238E27FC236}">
                <a16:creationId xmlns="" xmlns:a16="http://schemas.microsoft.com/office/drawing/2014/main" id="{F3A1D2B7-ED16-4F76-8E7D-B81DF93C8CF3}"/>
              </a:ext>
            </a:extLst>
          </p:cNvPr>
          <p:cNvPicPr>
            <a:picLocks noChangeAspect="1"/>
          </p:cNvPicPr>
          <p:nvPr/>
        </p:nvPicPr>
        <p:blipFill>
          <a:blip r:embed="rId4"/>
          <a:stretch>
            <a:fillRect/>
          </a:stretch>
        </p:blipFill>
        <p:spPr>
          <a:xfrm>
            <a:off x="5694955" y="5897810"/>
            <a:ext cx="326024" cy="353599"/>
          </a:xfrm>
          <a:prstGeom prst="rect">
            <a:avLst/>
          </a:prstGeom>
        </p:spPr>
      </p:pic>
      <p:sp>
        <p:nvSpPr>
          <p:cNvPr id="10" name="Rectangle : coins arrondis 9">
            <a:extLst>
              <a:ext uri="{FF2B5EF4-FFF2-40B4-BE49-F238E27FC236}">
                <a16:creationId xmlns="" xmlns:a16="http://schemas.microsoft.com/office/drawing/2014/main" id="{1C604483-4012-482C-9EA9-C8DDF2568C66}"/>
              </a:ext>
            </a:extLst>
          </p:cNvPr>
          <p:cNvSpPr/>
          <p:nvPr/>
        </p:nvSpPr>
        <p:spPr>
          <a:xfrm>
            <a:off x="1427237" y="4509120"/>
            <a:ext cx="50425" cy="1944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 xmlns:a16="http://schemas.microsoft.com/office/drawing/2014/main" id="{3BDDC2A7-712F-444A-93F7-A80E63484797}"/>
              </a:ext>
            </a:extLst>
          </p:cNvPr>
          <p:cNvPicPr>
            <a:picLocks noChangeAspect="1"/>
          </p:cNvPicPr>
          <p:nvPr/>
        </p:nvPicPr>
        <p:blipFill>
          <a:blip r:embed="rId5"/>
          <a:stretch>
            <a:fillRect/>
          </a:stretch>
        </p:blipFill>
        <p:spPr>
          <a:xfrm>
            <a:off x="1463247" y="4812163"/>
            <a:ext cx="615749" cy="536494"/>
          </a:xfrm>
          <a:prstGeom prst="rect">
            <a:avLst/>
          </a:prstGeom>
        </p:spPr>
      </p:pic>
      <p:sp>
        <p:nvSpPr>
          <p:cNvPr id="12" name="Rectangle : coins arrondis 11">
            <a:extLst>
              <a:ext uri="{FF2B5EF4-FFF2-40B4-BE49-F238E27FC236}">
                <a16:creationId xmlns="" xmlns:a16="http://schemas.microsoft.com/office/drawing/2014/main" id="{E34689F4-539A-4E8D-847F-32A931B56A17}"/>
              </a:ext>
            </a:extLst>
          </p:cNvPr>
          <p:cNvSpPr/>
          <p:nvPr/>
        </p:nvSpPr>
        <p:spPr>
          <a:xfrm>
            <a:off x="4426085" y="4464658"/>
            <a:ext cx="45719" cy="199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 xmlns:a16="http://schemas.microsoft.com/office/drawing/2014/main" id="{3AADC0D5-A42B-4479-88FC-4F41D0B4FEED}"/>
              </a:ext>
            </a:extLst>
          </p:cNvPr>
          <p:cNvPicPr>
            <a:picLocks noChangeAspect="1"/>
          </p:cNvPicPr>
          <p:nvPr/>
        </p:nvPicPr>
        <p:blipFill>
          <a:blip r:embed="rId5"/>
          <a:stretch>
            <a:fillRect/>
          </a:stretch>
        </p:blipFill>
        <p:spPr>
          <a:xfrm>
            <a:off x="4135531" y="5169755"/>
            <a:ext cx="615749" cy="536494"/>
          </a:xfrm>
          <a:prstGeom prst="rect">
            <a:avLst/>
          </a:prstGeom>
        </p:spPr>
      </p:pic>
      <p:sp>
        <p:nvSpPr>
          <p:cNvPr id="43" name="Triangle isocèle 42"/>
          <p:cNvSpPr/>
          <p:nvPr/>
        </p:nvSpPr>
        <p:spPr>
          <a:xfrm>
            <a:off x="155007" y="6088177"/>
            <a:ext cx="360040" cy="3600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a:extLst>
              <a:ext uri="{FF2B5EF4-FFF2-40B4-BE49-F238E27FC236}">
                <a16:creationId xmlns="" xmlns:a16="http://schemas.microsoft.com/office/drawing/2014/main" id="{3BDDC2A7-712F-444A-93F7-A80E63484797}"/>
              </a:ext>
            </a:extLst>
          </p:cNvPr>
          <p:cNvPicPr>
            <a:picLocks noChangeAspect="1"/>
          </p:cNvPicPr>
          <p:nvPr/>
        </p:nvPicPr>
        <p:blipFill>
          <a:blip r:embed="rId5"/>
          <a:stretch>
            <a:fillRect/>
          </a:stretch>
        </p:blipFill>
        <p:spPr>
          <a:xfrm>
            <a:off x="1991594" y="4818898"/>
            <a:ext cx="615749" cy="536494"/>
          </a:xfrm>
          <a:prstGeom prst="rect">
            <a:avLst/>
          </a:prstGeom>
        </p:spPr>
      </p:pic>
      <p:pic>
        <p:nvPicPr>
          <p:cNvPr id="46" name="Image 45">
            <a:extLst>
              <a:ext uri="{FF2B5EF4-FFF2-40B4-BE49-F238E27FC236}">
                <a16:creationId xmlns="" xmlns:a16="http://schemas.microsoft.com/office/drawing/2014/main" id="{3BDDC2A7-712F-444A-93F7-A80E63484797}"/>
              </a:ext>
            </a:extLst>
          </p:cNvPr>
          <p:cNvPicPr>
            <a:picLocks noChangeAspect="1"/>
          </p:cNvPicPr>
          <p:nvPr/>
        </p:nvPicPr>
        <p:blipFill>
          <a:blip r:embed="rId5"/>
          <a:stretch>
            <a:fillRect/>
          </a:stretch>
        </p:blipFill>
        <p:spPr>
          <a:xfrm>
            <a:off x="7409149" y="5048346"/>
            <a:ext cx="615749" cy="536494"/>
          </a:xfrm>
          <a:prstGeom prst="rect">
            <a:avLst/>
          </a:prstGeom>
        </p:spPr>
      </p:pic>
      <p:pic>
        <p:nvPicPr>
          <p:cNvPr id="47" name="Image 46">
            <a:extLst>
              <a:ext uri="{FF2B5EF4-FFF2-40B4-BE49-F238E27FC236}">
                <a16:creationId xmlns="" xmlns:a16="http://schemas.microsoft.com/office/drawing/2014/main" id="{3BDDC2A7-712F-444A-93F7-A80E63484797}"/>
              </a:ext>
            </a:extLst>
          </p:cNvPr>
          <p:cNvPicPr>
            <a:picLocks noChangeAspect="1"/>
          </p:cNvPicPr>
          <p:nvPr/>
        </p:nvPicPr>
        <p:blipFill>
          <a:blip r:embed="rId5"/>
          <a:stretch>
            <a:fillRect/>
          </a:stretch>
        </p:blipFill>
        <p:spPr>
          <a:xfrm>
            <a:off x="7436613" y="5598918"/>
            <a:ext cx="615749" cy="536494"/>
          </a:xfrm>
          <a:prstGeom prst="rect">
            <a:avLst/>
          </a:prstGeom>
        </p:spPr>
      </p:pic>
    </p:spTree>
    <p:extLst>
      <p:ext uri="{BB962C8B-B14F-4D97-AF65-F5344CB8AC3E}">
        <p14:creationId xmlns:p14="http://schemas.microsoft.com/office/powerpoint/2010/main" val="32313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Etapes de transformations </a:t>
            </a:r>
          </a:p>
        </p:txBody>
      </p:sp>
      <p:sp>
        <p:nvSpPr>
          <p:cNvPr id="3" name="Espace réservé du contenu 2"/>
          <p:cNvSpPr>
            <a:spLocks noGrp="1"/>
          </p:cNvSpPr>
          <p:nvPr>
            <p:ph idx="1"/>
          </p:nvPr>
        </p:nvSpPr>
        <p:spPr/>
        <p:txBody>
          <a:bodyPr>
            <a:normAutofit fontScale="32500" lnSpcReduction="20000"/>
          </a:bodyPr>
          <a:lstStyle/>
          <a:p>
            <a:pPr algn="ctr">
              <a:lnSpc>
                <a:spcPct val="107000"/>
              </a:lnSpc>
              <a:spcAft>
                <a:spcPts val="800"/>
              </a:spcAft>
            </a:pPr>
            <a:r>
              <a:rPr lang="fr-FR" sz="3700" b="1" u="sng" dirty="0">
                <a:latin typeface="Calibri" panose="020F0502020204030204" pitchFamily="34" charset="0"/>
                <a:ea typeface="Calibri" panose="020F0502020204030204" pitchFamily="34" charset="0"/>
                <a:cs typeface="Calibri" panose="020F0502020204030204" pitchFamily="34" charset="0"/>
              </a:rPr>
              <a:t>Problèmes à résoudre par l'enfant pour passer d'une étape a une autre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SzPts val="1400"/>
              <a:buFont typeface="+mj-lt"/>
              <a:buAutoNum type="arabicPeriod"/>
            </a:pPr>
            <a:r>
              <a:rPr lang="fr-FR" sz="3700" b="1" u="sng" dirty="0">
                <a:latin typeface="Calibri" panose="020F0502020204030204" pitchFamily="34" charset="0"/>
                <a:ea typeface="Calibri" panose="020F0502020204030204" pitchFamily="34" charset="0"/>
                <a:cs typeface="Calibri" panose="020F0502020204030204" pitchFamily="34" charset="0"/>
              </a:rPr>
              <a:t> Du terrien au nageur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sz="3700" b="1" dirty="0">
                <a:latin typeface="Calibri" panose="020F0502020204030204" pitchFamily="34" charset="0"/>
                <a:ea typeface="Calibri" panose="020F0502020204030204" pitchFamily="34" charset="0"/>
                <a:cs typeface="Calibri" panose="020F0502020204030204" pitchFamily="34" charset="0"/>
              </a:rPr>
              <a:t>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dirty="0">
                <a:latin typeface="Calibri" panose="020F0502020204030204" pitchFamily="34" charset="0"/>
                <a:ea typeface="Calibri" panose="020F0502020204030204" pitchFamily="34" charset="0"/>
                <a:cs typeface="Calibri" panose="020F0502020204030204" pitchFamily="34" charset="0"/>
              </a:rPr>
              <a:t>Vaincre l'appréhension liée au milieu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dirty="0">
                <a:latin typeface="Calibri" panose="020F0502020204030204" pitchFamily="34" charset="0"/>
                <a:ea typeface="Calibri" panose="020F0502020204030204" pitchFamily="34" charset="0"/>
                <a:cs typeface="Calibri" panose="020F0502020204030204" pitchFamily="34" charset="0"/>
              </a:rPr>
              <a:t>Transformer ses représentations (se remplir d’eau, coulé...)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dirty="0">
                <a:latin typeface="Calibri" panose="020F0502020204030204" pitchFamily="34" charset="0"/>
                <a:ea typeface="Calibri" panose="020F0502020204030204" pitchFamily="34" charset="0"/>
                <a:cs typeface="Calibri" panose="020F0502020204030204" pitchFamily="34" charset="0"/>
              </a:rPr>
              <a:t>Accepter de s'immerger même partiellement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Accepter de s'éloigner du bord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Accepter d'aller en grande profondeur avec appuis solides</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Accepter d'ouvrir la bouche et les yeux sous l'eau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dirty="0">
                <a:latin typeface="Calibri" panose="020F0502020204030204" pitchFamily="34" charset="0"/>
                <a:ea typeface="Calibri" panose="020F0502020204030204" pitchFamily="34" charset="0"/>
                <a:cs typeface="Calibri" panose="020F0502020204030204" pitchFamily="34" charset="0"/>
              </a:rPr>
              <a:t>Accepter de toucher le fond du bassin même en petite profondeur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dirty="0">
                <a:latin typeface="Calibri" panose="020F0502020204030204" pitchFamily="34" charset="0"/>
                <a:ea typeface="Calibri" panose="020F0502020204030204" pitchFamily="34" charset="0"/>
                <a:cs typeface="Calibri" panose="020F0502020204030204" pitchFamily="34" charset="0"/>
              </a:rPr>
              <a:t>S'immerger complètement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S'immerger verticalement avec appuis plantaires puis sans appuis plantaire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S'immerger en quittant la verticalité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dirty="0">
                <a:latin typeface="Calibri" panose="020F0502020204030204" pitchFamily="34" charset="0"/>
                <a:ea typeface="Calibri" panose="020F0502020204030204" pitchFamily="34" charset="0"/>
                <a:cs typeface="Calibri" panose="020F0502020204030204" pitchFamily="34" charset="0"/>
              </a:rPr>
              <a:t>S'immerger de plus longtemps et de plus en plus profondément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sz="3700" b="1" u="sng" dirty="0">
                <a:latin typeface="Calibri" panose="020F0502020204030204" pitchFamily="34" charset="0"/>
                <a:ea typeface="Calibri" panose="020F0502020204030204" pitchFamily="34" charset="0"/>
                <a:cs typeface="Calibri" panose="020F0502020204030204" pitchFamily="34" charset="0"/>
              </a:rPr>
              <a:t>Perdre les appuis plantaires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Remplacer les appuis pédestres par les appuis manuels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pPr>
            <a:r>
              <a:rPr lang="fr-FR" sz="3700" dirty="0">
                <a:latin typeface="Calibri" panose="020F0502020204030204" pitchFamily="34" charset="0"/>
                <a:ea typeface="Calibri" panose="020F0502020204030204" pitchFamily="34" charset="0"/>
                <a:cs typeface="Calibri" panose="020F0502020204030204" pitchFamily="34" charset="0"/>
              </a:rPr>
              <a:t>Se déplacer à l'aide d'appuis manuels de moins en moins solides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pPr>
            <a:r>
              <a:rPr lang="fr-FR" sz="3700" dirty="0">
                <a:latin typeface="Calibri" panose="020F0502020204030204" pitchFamily="34" charset="0"/>
                <a:ea typeface="Calibri" panose="020F0502020204030204" pitchFamily="34" charset="0"/>
                <a:cs typeface="Calibri" panose="020F0502020204030204" pitchFamily="34" charset="0"/>
              </a:rPr>
              <a:t>Assurer son équilibre par l'action des jambes </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sz="3700" b="1" i="1" u="sng" dirty="0">
                <a:latin typeface="Calibri" panose="020F0502020204030204" pitchFamily="34" charset="0"/>
                <a:ea typeface="Calibri" panose="020F0502020204030204" pitchFamily="34" charset="0"/>
                <a:cs typeface="Calibri" panose="020F0502020204030204" pitchFamily="34" charset="0"/>
              </a:rPr>
              <a:t>A la fin de cette étape l'élève évolue en grande profondeur avec des appuis solides et sans appréhension.</a:t>
            </a:r>
            <a:endParaRPr lang="fr-FR" sz="3700"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6922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19256" cy="5577483"/>
          </a:xfrm>
        </p:spPr>
        <p:txBody>
          <a:bodyPr>
            <a:normAutofit fontScale="47500" lnSpcReduction="20000"/>
          </a:bodyPr>
          <a:lstStyle/>
          <a:p>
            <a:pPr marL="0" lvl="0" indent="0">
              <a:lnSpc>
                <a:spcPct val="107000"/>
              </a:lnSpc>
              <a:buSzPts val="1400"/>
              <a:buNone/>
            </a:pPr>
            <a:r>
              <a:rPr lang="fr-FR" sz="3600" b="1" u="sng" dirty="0">
                <a:latin typeface="Calibri" panose="020F0502020204030204" pitchFamily="34" charset="0"/>
                <a:ea typeface="Calibri" panose="020F0502020204030204" pitchFamily="34" charset="0"/>
                <a:cs typeface="Calibri" panose="020F0502020204030204" pitchFamily="34" charset="0"/>
              </a:rPr>
              <a:t>2.  Perte des appuis solides au corps flottant</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Perte des appuis solides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Accepter de se déplacer seul sur une courte distance avec les bras ou les jambes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Accepter de se déplacer sous l’eau de plus en plus longtemps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S’élancer en grande profondeur et revenir au bord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Se laisser porter par l’eau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Transformer ses représentations (Je coule)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Se relâché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Accroitre le temps d’immersion et découvrir le fond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Accepter l’absence de mouvement en surface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Eprouvé la remontée passive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Mettre en relation respiration et flottabilité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Accepter de nouveaux équilibres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Passer d’un équilibre vertical à un équilibre horizontal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Passer d’une position ventrale a une position dorsale dans des situations différentes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Enchainer différents équilibres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fr-FR" b="1" i="1" u="sng" dirty="0">
                <a:latin typeface="Calibri" panose="020F0502020204030204" pitchFamily="34" charset="0"/>
                <a:ea typeface="Calibri" panose="020F0502020204030204" pitchFamily="34" charset="0"/>
                <a:cs typeface="Calibri" panose="020F0502020204030204" pitchFamily="34" charset="0"/>
              </a:rPr>
              <a:t>A la fin de cette étape l’élève est capable d’évoluer en grande profondeur sans appuis solide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73978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91264" cy="5577483"/>
          </a:xfrm>
        </p:spPr>
        <p:txBody>
          <a:bodyPr>
            <a:normAutofit fontScale="47500" lnSpcReduction="20000"/>
          </a:bodyPr>
          <a:lstStyle/>
          <a:p>
            <a:pPr marL="0" lvl="0" indent="0">
              <a:lnSpc>
                <a:spcPct val="107000"/>
              </a:lnSpc>
              <a:buSzPts val="1400"/>
              <a:buNone/>
            </a:pPr>
            <a:r>
              <a:rPr lang="fr-FR" sz="3600" b="1" u="sng" dirty="0">
                <a:latin typeface="Calibri" panose="020F0502020204030204" pitchFamily="34" charset="0"/>
                <a:ea typeface="Calibri" panose="020F0502020204030204" pitchFamily="34" charset="0"/>
                <a:cs typeface="Calibri" panose="020F0502020204030204" pitchFamily="34" charset="0"/>
              </a:rPr>
              <a:t>3.   Du corps flottant au corps projectile </a:t>
            </a:r>
            <a:r>
              <a:rPr lang="fr-FR" sz="3600" u="sng"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b="1" i="1"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Maintenir une position hydrodynamique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Réaliser une poussée efficace à partir d’un appui solide (mur, fond)</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Prolonger son déplacement par l’action des jambes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6858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Construire une position hydrodynamique</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Ne pas se déformer (tonicité)</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Aligner les différentes articulations dans l’axe du déplacement du corps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Positionner sa tête en fonction d’une direction choisies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Wingdings" panose="05000000000000000000" pitchFamily="2" charset="2"/>
              <a:buChar char=""/>
            </a:pPr>
            <a:r>
              <a:rPr lang="fr-FR" b="1" u="sng" dirty="0">
                <a:latin typeface="Calibri" panose="020F0502020204030204" pitchFamily="34" charset="0"/>
                <a:ea typeface="Calibri" panose="020F0502020204030204" pitchFamily="34" charset="0"/>
                <a:cs typeface="Calibri" panose="020F0502020204030204" pitchFamily="34" charset="0"/>
              </a:rPr>
              <a:t>Augmenter le temps d’apnée et d’expiration aquatique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En immersions lors de déplacements dans plusieurs directions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buFont typeface="Symbol" panose="05050102010706020507" pitchFamily="18" charset="2"/>
              <a:buChar char=""/>
            </a:pPr>
            <a:r>
              <a:rPr lang="fr-FR" dirty="0">
                <a:latin typeface="Calibri" panose="020F0502020204030204" pitchFamily="34" charset="0"/>
                <a:ea typeface="Calibri" panose="020F0502020204030204" pitchFamily="34" charset="0"/>
                <a:cs typeface="Calibri" panose="020F0502020204030204" pitchFamily="34" charset="0"/>
              </a:rPr>
              <a:t>En déplacements à la surface de l’eau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913765">
              <a:lnSpc>
                <a:spcPct val="107000"/>
              </a:lnSpc>
              <a:spcAft>
                <a:spcPts val="80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fr-FR" b="1" u="sng" dirty="0">
                <a:latin typeface="Calibri" panose="020F0502020204030204" pitchFamily="34" charset="0"/>
                <a:ea typeface="Calibri" panose="020F0502020204030204" pitchFamily="34" charset="0"/>
                <a:cs typeface="Calibri" panose="020F0502020204030204" pitchFamily="34" charset="0"/>
              </a:rPr>
              <a:t>A la fin de cette étape l’enfant est capable de se déplacer sur plusieurs plans et par ses propres moyens sur quelques mètres.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pPr indent="0">
              <a:lnSpc>
                <a:spcPct val="107000"/>
              </a:lnSpc>
              <a:spcAft>
                <a:spcPts val="800"/>
              </a:spcAft>
              <a:buNone/>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800"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0880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Répertoire d’actions et problèmes à résoudre </a:t>
            </a:r>
          </a:p>
        </p:txBody>
      </p:sp>
      <p:sp>
        <p:nvSpPr>
          <p:cNvPr id="3" name="Espace réservé du contenu 2"/>
          <p:cNvSpPr>
            <a:spLocks noGrp="1"/>
          </p:cNvSpPr>
          <p:nvPr>
            <p:ph idx="1"/>
          </p:nvPr>
        </p:nvSpPr>
        <p:spPr/>
        <p:txBody>
          <a:bodyPr>
            <a:normAutofit fontScale="77500" lnSpcReduction="20000"/>
          </a:bodyPr>
          <a:lstStyle/>
          <a:p>
            <a:r>
              <a:rPr lang="fr-FR" dirty="0"/>
              <a:t>Les tableaux ci-après représente un répertoire d’action dans chaque catégorie (Entrée, Déplacements, Immersions, Flottaisons ). </a:t>
            </a:r>
          </a:p>
          <a:p>
            <a:r>
              <a:rPr lang="fr-FR" dirty="0"/>
              <a:t>Il s’agit de tâche de base et chaque action peut présenter plusieurs variantes. </a:t>
            </a:r>
          </a:p>
          <a:p>
            <a:r>
              <a:rPr lang="fr-FR" dirty="0"/>
              <a:t>Les symboles correspondent aux étapes à franchir pour les élèves (voir tableaux et problèmes à résoudre). Ces symboles et étapes servent de repère pour les enseignants et ne sont pas utilisés par les enfants. </a:t>
            </a:r>
          </a:p>
          <a:p>
            <a:r>
              <a:rPr lang="fr-FR" dirty="0"/>
              <a:t>Les élèves n’utilisent que les vignettes qu’ils pourront coller dans leur cahier du nageur en classe. </a:t>
            </a:r>
          </a:p>
          <a:p>
            <a:r>
              <a:rPr lang="fr-FR" dirty="0"/>
              <a:t>Les tableaux peuvent aussi être affiché au bord du bassin pour aiguiller l’élève dans ses choix d’actions. </a:t>
            </a:r>
          </a:p>
          <a:p>
            <a:endParaRPr lang="fr-FR" dirty="0"/>
          </a:p>
        </p:txBody>
      </p:sp>
    </p:spTree>
    <p:extLst>
      <p:ext uri="{BB962C8B-B14F-4D97-AF65-F5344CB8AC3E}">
        <p14:creationId xmlns:p14="http://schemas.microsoft.com/office/powerpoint/2010/main" val="116569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9B430945-8A7C-49C9-8E84-66CC8F1F25FF}"/>
              </a:ext>
            </a:extLst>
          </p:cNvPr>
          <p:cNvPicPr>
            <a:picLocks noChangeAspect="1"/>
          </p:cNvPicPr>
          <p:nvPr/>
        </p:nvPicPr>
        <p:blipFill>
          <a:blip r:embed="rId2"/>
          <a:stretch>
            <a:fillRect/>
          </a:stretch>
        </p:blipFill>
        <p:spPr>
          <a:xfrm>
            <a:off x="190284" y="332656"/>
            <a:ext cx="8967236" cy="6336704"/>
          </a:xfrm>
          <a:prstGeom prst="rect">
            <a:avLst/>
          </a:prstGeom>
        </p:spPr>
      </p:pic>
    </p:spTree>
    <p:extLst>
      <p:ext uri="{BB962C8B-B14F-4D97-AF65-F5344CB8AC3E}">
        <p14:creationId xmlns:p14="http://schemas.microsoft.com/office/powerpoint/2010/main" val="224344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u="sng" dirty="0">
                <a:solidFill>
                  <a:srgbClr val="FF0000"/>
                </a:solidFill>
              </a:rPr>
              <a:t>Quelques rappels importants, notamment le Plan d’Organisation de la Surveillance et des Secours (extrait du POSS </a:t>
            </a:r>
            <a:r>
              <a:rPr lang="fr-FR" sz="2400" b="1" u="sng" dirty="0" err="1">
                <a:solidFill>
                  <a:srgbClr val="FF0000"/>
                </a:solidFill>
              </a:rPr>
              <a:t>Aquagaron</a:t>
            </a:r>
            <a:r>
              <a:rPr lang="fr-FR" sz="2400" b="1" u="sng" dirty="0">
                <a:solidFill>
                  <a:srgbClr val="FF0000"/>
                </a:solidFill>
              </a:rPr>
              <a:t>)</a:t>
            </a:r>
            <a:endParaRPr lang="fr-FR" sz="2400" b="1" dirty="0">
              <a:solidFill>
                <a:srgbClr val="FF0000"/>
              </a:solidFill>
            </a:endParaRPr>
          </a:p>
        </p:txBody>
      </p:sp>
      <p:sp>
        <p:nvSpPr>
          <p:cNvPr id="3" name="Espace réservé du contenu 2"/>
          <p:cNvSpPr>
            <a:spLocks noGrp="1"/>
          </p:cNvSpPr>
          <p:nvPr>
            <p:ph idx="1"/>
          </p:nvPr>
        </p:nvSpPr>
        <p:spPr>
          <a:xfrm>
            <a:off x="415977" y="2037725"/>
            <a:ext cx="8342027" cy="3642610"/>
          </a:xfrm>
        </p:spPr>
        <p:txBody>
          <a:bodyPr>
            <a:noAutofit/>
          </a:bodyPr>
          <a:lstStyle/>
          <a:p>
            <a:r>
              <a:rPr lang="fr-FR" sz="1350" dirty="0"/>
              <a:t>Aucune entrée n’est permise si tous les personnels nécessaires ne sont pas à leur poste et notamment MNS de surveillance. Ce personnel ne peut remplir aucune autre tâche (téléphone ou toute autre occupation dans le local des maîtres nageurs sauveteurs, etc.)</a:t>
            </a:r>
          </a:p>
          <a:p>
            <a:r>
              <a:rPr lang="fr-FR" sz="1350" dirty="0"/>
              <a:t>En début de séance, il est interdit d’entrer dans l’eau sans l’accord du Professeur des écoles.</a:t>
            </a:r>
          </a:p>
          <a:p>
            <a:r>
              <a:rPr lang="fr-FR" sz="1350" dirty="0"/>
              <a:t>La sortie de l’eau se fait lorsque le MNS de surveillance siffle la fin de la séance (3 coups de sifflet ou avertissement de vive voix)</a:t>
            </a:r>
          </a:p>
          <a:p>
            <a:r>
              <a:rPr lang="fr-FR" sz="1350" dirty="0"/>
              <a:t>En cas d’incident :</a:t>
            </a:r>
          </a:p>
          <a:p>
            <a:pPr marL="0" indent="0">
              <a:buNone/>
            </a:pPr>
            <a:r>
              <a:rPr lang="fr-FR" sz="1350" dirty="0"/>
              <a:t>       =&gt;Le MNS le plus proche intervient. Ce qui n’interdit pas aux professeurs des écoles qui sont à proximité d’intervenir également. </a:t>
            </a:r>
          </a:p>
          <a:p>
            <a:pPr marL="0" indent="0">
              <a:buNone/>
            </a:pPr>
            <a:r>
              <a:rPr lang="fr-FR" sz="1350" dirty="0"/>
              <a:t>       =&gt; Les enseignants font évacuer le bassin à leurs élèves puis les regroupent dans la zone prévue à cet effet. Un décompte des élèves sera réalisé à ce moment-là. Si la séance ne peut se poursuivre en raison du déroulement de l’intervention qui nécessite la coopération de plusieurs sauveteurs, les enseignants dirigent leurs élèves vers les vestiaires et s’assurent que le volet empêchant tout retour vers le bassin est clos après leur passage.</a:t>
            </a:r>
          </a:p>
          <a:p>
            <a:r>
              <a:rPr lang="fr-FR" sz="1350" dirty="0"/>
              <a:t>L’audition d’une sirène signifie l’évacuation immédiate de l’établissement dans son entier.</a:t>
            </a:r>
          </a:p>
          <a:p>
            <a:r>
              <a:rPr lang="fr-FR" sz="1350" dirty="0"/>
              <a:t>Des exercices pourront être réalisés afin de vérifier l’appropriation par tous de ces règles de sécurité.</a:t>
            </a:r>
          </a:p>
        </p:txBody>
      </p:sp>
    </p:spTree>
    <p:extLst>
      <p:ext uri="{BB962C8B-B14F-4D97-AF65-F5344CB8AC3E}">
        <p14:creationId xmlns:p14="http://schemas.microsoft.com/office/powerpoint/2010/main" val="312502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45420C13-0757-4D39-8611-FC17DFECAA47}"/>
              </a:ext>
            </a:extLst>
          </p:cNvPr>
          <p:cNvPicPr>
            <a:picLocks noChangeAspect="1"/>
          </p:cNvPicPr>
          <p:nvPr/>
        </p:nvPicPr>
        <p:blipFill>
          <a:blip r:embed="rId2"/>
          <a:stretch>
            <a:fillRect/>
          </a:stretch>
        </p:blipFill>
        <p:spPr>
          <a:xfrm>
            <a:off x="292184" y="404664"/>
            <a:ext cx="8559633" cy="6048672"/>
          </a:xfrm>
          <a:prstGeom prst="rect">
            <a:avLst/>
          </a:prstGeom>
        </p:spPr>
      </p:pic>
    </p:spTree>
    <p:extLst>
      <p:ext uri="{BB962C8B-B14F-4D97-AF65-F5344CB8AC3E}">
        <p14:creationId xmlns:p14="http://schemas.microsoft.com/office/powerpoint/2010/main" val="1648574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A6BDB066-E0F4-4DDC-B54D-8F39F9C705E9}"/>
              </a:ext>
            </a:extLst>
          </p:cNvPr>
          <p:cNvPicPr>
            <a:picLocks noChangeAspect="1"/>
          </p:cNvPicPr>
          <p:nvPr/>
        </p:nvPicPr>
        <p:blipFill>
          <a:blip r:embed="rId2"/>
          <a:stretch>
            <a:fillRect/>
          </a:stretch>
        </p:blipFill>
        <p:spPr>
          <a:xfrm>
            <a:off x="292184" y="404664"/>
            <a:ext cx="8559633" cy="6048672"/>
          </a:xfrm>
          <a:prstGeom prst="rect">
            <a:avLst/>
          </a:prstGeom>
        </p:spPr>
      </p:pic>
    </p:spTree>
    <p:extLst>
      <p:ext uri="{BB962C8B-B14F-4D97-AF65-F5344CB8AC3E}">
        <p14:creationId xmlns:p14="http://schemas.microsoft.com/office/powerpoint/2010/main" val="2649179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DA577C2A-165B-4174-9538-A8C78529AE63}"/>
              </a:ext>
            </a:extLst>
          </p:cNvPr>
          <p:cNvPicPr>
            <a:picLocks noChangeAspect="1"/>
          </p:cNvPicPr>
          <p:nvPr/>
        </p:nvPicPr>
        <p:blipFill>
          <a:blip r:embed="rId2"/>
          <a:stretch>
            <a:fillRect/>
          </a:stretch>
        </p:blipFill>
        <p:spPr>
          <a:xfrm>
            <a:off x="394084" y="476672"/>
            <a:ext cx="8282372" cy="5904656"/>
          </a:xfrm>
          <a:prstGeom prst="rect">
            <a:avLst/>
          </a:prstGeom>
        </p:spPr>
      </p:pic>
    </p:spTree>
    <p:extLst>
      <p:ext uri="{BB962C8B-B14F-4D97-AF65-F5344CB8AC3E}">
        <p14:creationId xmlns:p14="http://schemas.microsoft.com/office/powerpoint/2010/main" val="421713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B7B753C-7B31-4D43-9727-723B99AD99E3}"/>
              </a:ext>
            </a:extLst>
          </p:cNvPr>
          <p:cNvSpPr/>
          <p:nvPr/>
        </p:nvSpPr>
        <p:spPr>
          <a:xfrm>
            <a:off x="905686" y="2676188"/>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 xmlns:a16="http://schemas.microsoft.com/office/drawing/2014/main" id="{8D61724C-BC85-4086-A5E0-31D9E89C23FF}"/>
              </a:ext>
            </a:extLst>
          </p:cNvPr>
          <p:cNvSpPr/>
          <p:nvPr/>
        </p:nvSpPr>
        <p:spPr>
          <a:xfrm>
            <a:off x="2714342" y="2676862"/>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n w="22225">
                <a:solidFill>
                  <a:schemeClr val="accent2"/>
                </a:solidFill>
                <a:prstDash val="solid"/>
              </a:ln>
              <a:solidFill>
                <a:schemeClr val="accent2">
                  <a:lumMod val="40000"/>
                  <a:lumOff val="60000"/>
                </a:schemeClr>
              </a:solidFill>
            </a:endParaRPr>
          </a:p>
        </p:txBody>
      </p:sp>
      <p:sp>
        <p:nvSpPr>
          <p:cNvPr id="6" name="Rectangle 5">
            <a:extLst>
              <a:ext uri="{FF2B5EF4-FFF2-40B4-BE49-F238E27FC236}">
                <a16:creationId xmlns="" xmlns:a16="http://schemas.microsoft.com/office/drawing/2014/main" id="{AF8F5233-8873-47A4-9ED6-50DEBFE58905}"/>
              </a:ext>
            </a:extLst>
          </p:cNvPr>
          <p:cNvSpPr/>
          <p:nvPr/>
        </p:nvSpPr>
        <p:spPr>
          <a:xfrm>
            <a:off x="4529092" y="2676188"/>
            <a:ext cx="1224136" cy="1158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pic>
        <p:nvPicPr>
          <p:cNvPr id="7" name="Image 6">
            <a:extLst>
              <a:ext uri="{FF2B5EF4-FFF2-40B4-BE49-F238E27FC236}">
                <a16:creationId xmlns="" xmlns:a16="http://schemas.microsoft.com/office/drawing/2014/main" id="{80B771B5-B615-4781-BA17-E136855BDD10}"/>
              </a:ext>
            </a:extLst>
          </p:cNvPr>
          <p:cNvPicPr>
            <a:picLocks noChangeAspect="1"/>
          </p:cNvPicPr>
          <p:nvPr/>
        </p:nvPicPr>
        <p:blipFill>
          <a:blip r:embed="rId2"/>
          <a:stretch>
            <a:fillRect/>
          </a:stretch>
        </p:blipFill>
        <p:spPr>
          <a:xfrm>
            <a:off x="6444208" y="2676862"/>
            <a:ext cx="1243692" cy="1182727"/>
          </a:xfrm>
          <a:prstGeom prst="rect">
            <a:avLst/>
          </a:prstGeom>
        </p:spPr>
      </p:pic>
      <p:sp>
        <p:nvSpPr>
          <p:cNvPr id="8" name="Rectangle 7">
            <a:extLst>
              <a:ext uri="{FF2B5EF4-FFF2-40B4-BE49-F238E27FC236}">
                <a16:creationId xmlns="" xmlns:a16="http://schemas.microsoft.com/office/drawing/2014/main" id="{16F6CA72-1F67-4338-A93C-858EACBB8083}"/>
              </a:ext>
            </a:extLst>
          </p:cNvPr>
          <p:cNvSpPr/>
          <p:nvPr/>
        </p:nvSpPr>
        <p:spPr>
          <a:xfrm>
            <a:off x="1115616" y="404664"/>
            <a:ext cx="6768752" cy="16561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u="sng" dirty="0">
                <a:ln w="0"/>
                <a:solidFill>
                  <a:schemeClr val="tx1">
                    <a:lumMod val="95000"/>
                    <a:lumOff val="5000"/>
                  </a:schemeClr>
                </a:solidFill>
                <a:effectLst>
                  <a:outerShdw blurRad="38100" dist="19050" dir="2700000" algn="tl" rotWithShape="0">
                    <a:schemeClr val="dk1">
                      <a:alpha val="40000"/>
                    </a:schemeClr>
                  </a:outerShdw>
                </a:effectLst>
              </a:rPr>
              <a:t>MON BILAN </a:t>
            </a:r>
          </a:p>
          <a:p>
            <a:pPr algn="ctr"/>
            <a:endParaRPr lang="fr-FR" dirty="0">
              <a:ln w="0"/>
              <a:solidFill>
                <a:schemeClr val="tx1">
                  <a:lumMod val="95000"/>
                  <a:lumOff val="5000"/>
                </a:schemeClr>
              </a:solidFill>
              <a:effectLst>
                <a:outerShdw blurRad="38100" dist="19050" dir="2700000" algn="tl" rotWithShape="0">
                  <a:schemeClr val="dk1">
                    <a:alpha val="40000"/>
                  </a:schemeClr>
                </a:outerShdw>
              </a:effectLst>
            </a:endParaRPr>
          </a:p>
          <a:p>
            <a:pPr algn="ctr"/>
            <a:r>
              <a:rPr lang="fr-FR" dirty="0">
                <a:ln w="0"/>
                <a:solidFill>
                  <a:schemeClr val="tx1">
                    <a:lumMod val="95000"/>
                    <a:lumOff val="5000"/>
                  </a:schemeClr>
                </a:solidFill>
                <a:effectLst>
                  <a:outerShdw blurRad="38100" dist="19050" dir="2700000" algn="tl" rotWithShape="0">
                    <a:schemeClr val="dk1">
                      <a:alpha val="40000"/>
                    </a:schemeClr>
                  </a:outerShdw>
                </a:effectLst>
              </a:rPr>
              <a:t>Ce que j’ai réussi a faire</a:t>
            </a:r>
          </a:p>
        </p:txBody>
      </p:sp>
      <p:sp>
        <p:nvSpPr>
          <p:cNvPr id="9" name="Rectangle 8">
            <a:extLst>
              <a:ext uri="{FF2B5EF4-FFF2-40B4-BE49-F238E27FC236}">
                <a16:creationId xmlns="" xmlns:a16="http://schemas.microsoft.com/office/drawing/2014/main" id="{E3BDB445-FFAE-4343-B624-BD099160B295}"/>
              </a:ext>
            </a:extLst>
          </p:cNvPr>
          <p:cNvSpPr/>
          <p:nvPr/>
        </p:nvSpPr>
        <p:spPr>
          <a:xfrm>
            <a:off x="900766" y="3832031"/>
            <a:ext cx="1221680" cy="3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Entrée</a:t>
            </a:r>
          </a:p>
        </p:txBody>
      </p:sp>
      <p:pic>
        <p:nvPicPr>
          <p:cNvPr id="11" name="Image 10">
            <a:extLst>
              <a:ext uri="{FF2B5EF4-FFF2-40B4-BE49-F238E27FC236}">
                <a16:creationId xmlns="" xmlns:a16="http://schemas.microsoft.com/office/drawing/2014/main" id="{35830CA8-A491-41EB-BAA4-6F6E945F1833}"/>
              </a:ext>
            </a:extLst>
          </p:cNvPr>
          <p:cNvPicPr>
            <a:picLocks noChangeAspect="1"/>
          </p:cNvPicPr>
          <p:nvPr/>
        </p:nvPicPr>
        <p:blipFill>
          <a:blip r:embed="rId3"/>
          <a:stretch>
            <a:fillRect/>
          </a:stretch>
        </p:blipFill>
        <p:spPr>
          <a:xfrm>
            <a:off x="4519314" y="3835175"/>
            <a:ext cx="1243692" cy="341406"/>
          </a:xfrm>
          <a:prstGeom prst="rect">
            <a:avLst/>
          </a:prstGeom>
        </p:spPr>
      </p:pic>
      <p:sp>
        <p:nvSpPr>
          <p:cNvPr id="16" name="Rectangle 15">
            <a:extLst>
              <a:ext uri="{FF2B5EF4-FFF2-40B4-BE49-F238E27FC236}">
                <a16:creationId xmlns="" xmlns:a16="http://schemas.microsoft.com/office/drawing/2014/main" id="{4D5D7AFC-980E-4F4C-9756-8EAE45A3EFF4}"/>
              </a:ext>
            </a:extLst>
          </p:cNvPr>
          <p:cNvSpPr/>
          <p:nvPr/>
        </p:nvSpPr>
        <p:spPr>
          <a:xfrm>
            <a:off x="4526636" y="3832031"/>
            <a:ext cx="1221680" cy="3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Immersion</a:t>
            </a:r>
          </a:p>
        </p:txBody>
      </p:sp>
      <p:sp>
        <p:nvSpPr>
          <p:cNvPr id="23" name="Rectangle 22">
            <a:extLst>
              <a:ext uri="{FF2B5EF4-FFF2-40B4-BE49-F238E27FC236}">
                <a16:creationId xmlns="" xmlns:a16="http://schemas.microsoft.com/office/drawing/2014/main" id="{627C87FC-36E7-483E-A9D7-9C1728DE5C9B}"/>
              </a:ext>
            </a:extLst>
          </p:cNvPr>
          <p:cNvSpPr/>
          <p:nvPr/>
        </p:nvSpPr>
        <p:spPr>
          <a:xfrm>
            <a:off x="6455214" y="3868530"/>
            <a:ext cx="1221680" cy="3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Flottaison</a:t>
            </a:r>
          </a:p>
        </p:txBody>
      </p:sp>
      <p:sp>
        <p:nvSpPr>
          <p:cNvPr id="24" name="Rectangle 23">
            <a:extLst>
              <a:ext uri="{FF2B5EF4-FFF2-40B4-BE49-F238E27FC236}">
                <a16:creationId xmlns="" xmlns:a16="http://schemas.microsoft.com/office/drawing/2014/main" id="{41CB96FA-34DF-49D3-A29F-64A1BB627BC0}"/>
              </a:ext>
            </a:extLst>
          </p:cNvPr>
          <p:cNvSpPr/>
          <p:nvPr/>
        </p:nvSpPr>
        <p:spPr>
          <a:xfrm>
            <a:off x="2716798" y="3854443"/>
            <a:ext cx="1221680" cy="341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Déplacements</a:t>
            </a:r>
          </a:p>
        </p:txBody>
      </p:sp>
    </p:spTree>
    <p:extLst>
      <p:ext uri="{BB962C8B-B14F-4D97-AF65-F5344CB8AC3E}">
        <p14:creationId xmlns:p14="http://schemas.microsoft.com/office/powerpoint/2010/main" val="2162038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7544" y="620688"/>
            <a:ext cx="7920880" cy="5976664"/>
          </a:xfrm>
          <a:prstGeom prst="rect">
            <a:avLst/>
          </a:prstGeom>
        </p:spPr>
      </p:pic>
    </p:spTree>
    <p:extLst>
      <p:ext uri="{BB962C8B-B14F-4D97-AF65-F5344CB8AC3E}">
        <p14:creationId xmlns:p14="http://schemas.microsoft.com/office/powerpoint/2010/main" val="2075784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testation du Savoir Nager pour le cycle 3 - [Circonscription de Saint  Pierre de Chandieu]">
            <a:extLst>
              <a:ext uri="{FF2B5EF4-FFF2-40B4-BE49-F238E27FC236}">
                <a16:creationId xmlns="" xmlns:a16="http://schemas.microsoft.com/office/drawing/2014/main" id="{59E25B18-66EB-403B-84D0-A1A10A16A8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20080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744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 xmlns:a16="http://schemas.microsoft.com/office/drawing/2014/main" id="{A55BA0FF-FE4D-4770-B169-F476F110DCF7}"/>
              </a:ext>
            </a:extLst>
          </p:cNvPr>
          <p:cNvPicPr>
            <a:picLocks noGrp="1" noChangeAspect="1"/>
          </p:cNvPicPr>
          <p:nvPr>
            <p:ph idx="1"/>
          </p:nvPr>
        </p:nvPicPr>
        <p:blipFill>
          <a:blip r:embed="rId2"/>
          <a:stretch>
            <a:fillRect/>
          </a:stretch>
        </p:blipFill>
        <p:spPr>
          <a:xfrm>
            <a:off x="1645667" y="4114859"/>
            <a:ext cx="5852667" cy="1371719"/>
          </a:xfrm>
          <a:prstGeom prst="rect">
            <a:avLst/>
          </a:prstGeom>
        </p:spPr>
      </p:pic>
      <p:pic>
        <p:nvPicPr>
          <p:cNvPr id="5" name="Image 4">
            <a:extLst>
              <a:ext uri="{FF2B5EF4-FFF2-40B4-BE49-F238E27FC236}">
                <a16:creationId xmlns="" xmlns:a16="http://schemas.microsoft.com/office/drawing/2014/main" id="{0C70C207-4E5E-4F46-9FB5-2226FC1B0926}"/>
              </a:ext>
            </a:extLst>
          </p:cNvPr>
          <p:cNvPicPr>
            <a:picLocks noChangeAspect="1"/>
          </p:cNvPicPr>
          <p:nvPr/>
        </p:nvPicPr>
        <p:blipFill>
          <a:blip r:embed="rId2"/>
          <a:stretch>
            <a:fillRect/>
          </a:stretch>
        </p:blipFill>
        <p:spPr>
          <a:xfrm>
            <a:off x="1645667" y="2743141"/>
            <a:ext cx="5852667" cy="1371719"/>
          </a:xfrm>
          <a:prstGeom prst="rect">
            <a:avLst/>
          </a:prstGeom>
        </p:spPr>
      </p:pic>
      <p:pic>
        <p:nvPicPr>
          <p:cNvPr id="6" name="Image 5">
            <a:extLst>
              <a:ext uri="{FF2B5EF4-FFF2-40B4-BE49-F238E27FC236}">
                <a16:creationId xmlns="" xmlns:a16="http://schemas.microsoft.com/office/drawing/2014/main" id="{DABABBB5-64A2-4618-BCF3-EE7700831953}"/>
              </a:ext>
            </a:extLst>
          </p:cNvPr>
          <p:cNvPicPr>
            <a:picLocks noChangeAspect="1"/>
          </p:cNvPicPr>
          <p:nvPr/>
        </p:nvPicPr>
        <p:blipFill>
          <a:blip r:embed="rId2"/>
          <a:stretch>
            <a:fillRect/>
          </a:stretch>
        </p:blipFill>
        <p:spPr>
          <a:xfrm>
            <a:off x="1645667" y="1406419"/>
            <a:ext cx="5852667" cy="1371719"/>
          </a:xfrm>
          <a:prstGeom prst="rect">
            <a:avLst/>
          </a:prstGeom>
        </p:spPr>
      </p:pic>
      <p:sp>
        <p:nvSpPr>
          <p:cNvPr id="9" name="Rectangle 8">
            <a:extLst>
              <a:ext uri="{FF2B5EF4-FFF2-40B4-BE49-F238E27FC236}">
                <a16:creationId xmlns="" xmlns:a16="http://schemas.microsoft.com/office/drawing/2014/main" id="{FE42BCC6-95EB-4591-B743-8D763DBFF1E4}"/>
              </a:ext>
            </a:extLst>
          </p:cNvPr>
          <p:cNvSpPr/>
          <p:nvPr/>
        </p:nvSpPr>
        <p:spPr>
          <a:xfrm>
            <a:off x="2718034" y="2743140"/>
            <a:ext cx="69209" cy="267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solidFill>
                <a:prstClr val="white"/>
              </a:solidFill>
            </a:endParaRPr>
          </a:p>
        </p:txBody>
      </p:sp>
      <p:sp>
        <p:nvSpPr>
          <p:cNvPr id="10" name="Rectangle 9">
            <a:extLst>
              <a:ext uri="{FF2B5EF4-FFF2-40B4-BE49-F238E27FC236}">
                <a16:creationId xmlns="" xmlns:a16="http://schemas.microsoft.com/office/drawing/2014/main" id="{80DAAD49-D1B8-4CA6-8B1F-680C2CC4571F}"/>
              </a:ext>
            </a:extLst>
          </p:cNvPr>
          <p:cNvSpPr/>
          <p:nvPr/>
        </p:nvSpPr>
        <p:spPr>
          <a:xfrm>
            <a:off x="3315749" y="2743140"/>
            <a:ext cx="69209" cy="26754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solidFill>
                <a:prstClr val="white"/>
              </a:solidFill>
            </a:endParaRPr>
          </a:p>
        </p:txBody>
      </p:sp>
      <p:sp>
        <p:nvSpPr>
          <p:cNvPr id="11" name="Rectangle 10">
            <a:extLst>
              <a:ext uri="{FF2B5EF4-FFF2-40B4-BE49-F238E27FC236}">
                <a16:creationId xmlns="" xmlns:a16="http://schemas.microsoft.com/office/drawing/2014/main" id="{2878339B-D3DC-48C2-9443-E227EDDC5DB0}"/>
              </a:ext>
            </a:extLst>
          </p:cNvPr>
          <p:cNvSpPr/>
          <p:nvPr/>
        </p:nvSpPr>
        <p:spPr>
          <a:xfrm>
            <a:off x="4234343" y="4896549"/>
            <a:ext cx="2491530" cy="52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n w="0"/>
                <a:solidFill>
                  <a:prstClr val="black"/>
                </a:solidFill>
                <a:effectLst>
                  <a:outerShdw blurRad="38100" dist="19050" dir="2700000" algn="tl" rotWithShape="0">
                    <a:prstClr val="black">
                      <a:alpha val="40000"/>
                    </a:prstClr>
                  </a:outerShdw>
                </a:effectLst>
              </a:rPr>
              <a:t>Zone de Flottaisons</a:t>
            </a:r>
          </a:p>
        </p:txBody>
      </p:sp>
      <p:sp>
        <p:nvSpPr>
          <p:cNvPr id="12" name="Flèche : droite 11">
            <a:extLst>
              <a:ext uri="{FF2B5EF4-FFF2-40B4-BE49-F238E27FC236}">
                <a16:creationId xmlns="" xmlns:a16="http://schemas.microsoft.com/office/drawing/2014/main" id="{C40DF5D0-221A-4A8D-90DB-3C761E7C7D64}"/>
              </a:ext>
            </a:extLst>
          </p:cNvPr>
          <p:cNvSpPr/>
          <p:nvPr/>
        </p:nvSpPr>
        <p:spPr>
          <a:xfrm>
            <a:off x="2787242" y="5544598"/>
            <a:ext cx="597716" cy="314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n w="0"/>
                <a:solidFill>
                  <a:prstClr val="black"/>
                </a:solidFill>
                <a:effectLst>
                  <a:outerShdw blurRad="38100" dist="19050" dir="2700000" algn="tl" rotWithShape="0">
                    <a:prstClr val="black">
                      <a:alpha val="40000"/>
                    </a:prstClr>
                  </a:outerShdw>
                </a:effectLst>
              </a:rPr>
              <a:t>1,5m</a:t>
            </a:r>
          </a:p>
        </p:txBody>
      </p:sp>
      <p:sp>
        <p:nvSpPr>
          <p:cNvPr id="14" name="Triangle isocèle 13">
            <a:extLst>
              <a:ext uri="{FF2B5EF4-FFF2-40B4-BE49-F238E27FC236}">
                <a16:creationId xmlns="" xmlns:a16="http://schemas.microsoft.com/office/drawing/2014/main" id="{604BD5FD-CE6E-4E3B-B4F7-CD2CB5FBE289}"/>
              </a:ext>
            </a:extLst>
          </p:cNvPr>
          <p:cNvSpPr/>
          <p:nvPr/>
        </p:nvSpPr>
        <p:spPr>
          <a:xfrm>
            <a:off x="1246399" y="4626519"/>
            <a:ext cx="270030" cy="27003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5" name="Triangle isocèle 14">
            <a:extLst>
              <a:ext uri="{FF2B5EF4-FFF2-40B4-BE49-F238E27FC236}">
                <a16:creationId xmlns="" xmlns:a16="http://schemas.microsoft.com/office/drawing/2014/main" id="{57D93305-6923-415F-A06F-98EBBC801A89}"/>
              </a:ext>
            </a:extLst>
          </p:cNvPr>
          <p:cNvSpPr/>
          <p:nvPr/>
        </p:nvSpPr>
        <p:spPr>
          <a:xfrm>
            <a:off x="1224754" y="2307497"/>
            <a:ext cx="270030" cy="27003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6" name="Hexagone 15">
            <a:extLst>
              <a:ext uri="{FF2B5EF4-FFF2-40B4-BE49-F238E27FC236}">
                <a16:creationId xmlns="" xmlns:a16="http://schemas.microsoft.com/office/drawing/2014/main" id="{67B07C25-64A2-4BAF-B878-AA75C2012BF8}"/>
              </a:ext>
            </a:extLst>
          </p:cNvPr>
          <p:cNvSpPr/>
          <p:nvPr/>
        </p:nvSpPr>
        <p:spPr>
          <a:xfrm>
            <a:off x="1246399" y="3467008"/>
            <a:ext cx="270030" cy="27003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7" name="Hexagone 16">
            <a:extLst>
              <a:ext uri="{FF2B5EF4-FFF2-40B4-BE49-F238E27FC236}">
                <a16:creationId xmlns="" xmlns:a16="http://schemas.microsoft.com/office/drawing/2014/main" id="{CEE0D165-F592-429A-A9A8-07952FCD4C4F}"/>
              </a:ext>
            </a:extLst>
          </p:cNvPr>
          <p:cNvSpPr/>
          <p:nvPr/>
        </p:nvSpPr>
        <p:spPr>
          <a:xfrm>
            <a:off x="1224754" y="1592727"/>
            <a:ext cx="270030" cy="27003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8" name="Flèche : droite 17">
            <a:extLst>
              <a:ext uri="{FF2B5EF4-FFF2-40B4-BE49-F238E27FC236}">
                <a16:creationId xmlns="" xmlns:a16="http://schemas.microsoft.com/office/drawing/2014/main" id="{0A207F06-6232-4774-8D18-08780F8F6506}"/>
              </a:ext>
            </a:extLst>
          </p:cNvPr>
          <p:cNvSpPr/>
          <p:nvPr/>
        </p:nvSpPr>
        <p:spPr>
          <a:xfrm>
            <a:off x="2220986" y="2307498"/>
            <a:ext cx="4592972" cy="309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n w="0"/>
                <a:solidFill>
                  <a:prstClr val="black"/>
                </a:solidFill>
                <a:effectLst>
                  <a:outerShdw blurRad="38100" dist="19050" dir="2700000" algn="tl" rotWithShape="0">
                    <a:prstClr val="black">
                      <a:alpha val="40000"/>
                    </a:prstClr>
                  </a:outerShdw>
                </a:effectLst>
              </a:rPr>
              <a:t>DEPLACEMENTS</a:t>
            </a:r>
            <a:endParaRPr lang="fr-FR" sz="1350" dirty="0">
              <a:solidFill>
                <a:prstClr val="white"/>
              </a:solidFill>
            </a:endParaRPr>
          </a:p>
        </p:txBody>
      </p:sp>
      <p:sp>
        <p:nvSpPr>
          <p:cNvPr id="20" name="Flèche : gauche 19">
            <a:extLst>
              <a:ext uri="{FF2B5EF4-FFF2-40B4-BE49-F238E27FC236}">
                <a16:creationId xmlns="" xmlns:a16="http://schemas.microsoft.com/office/drawing/2014/main" id="{F606764D-1DDC-484F-B31D-91045BA4846E}"/>
              </a:ext>
            </a:extLst>
          </p:cNvPr>
          <p:cNvSpPr/>
          <p:nvPr/>
        </p:nvSpPr>
        <p:spPr>
          <a:xfrm>
            <a:off x="2220986" y="1592727"/>
            <a:ext cx="4504888" cy="270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ln w="0"/>
                <a:solidFill>
                  <a:prstClr val="black"/>
                </a:solidFill>
                <a:effectLst>
                  <a:outerShdw blurRad="38100" dist="19050" dir="2700000" algn="tl" rotWithShape="0">
                    <a:prstClr val="black">
                      <a:alpha val="40000"/>
                    </a:prstClr>
                  </a:outerShdw>
                </a:effectLst>
              </a:rPr>
              <a:t>DEPLACEMENTS</a:t>
            </a:r>
          </a:p>
        </p:txBody>
      </p:sp>
      <p:sp>
        <p:nvSpPr>
          <p:cNvPr id="21" name="Rectangle 20">
            <a:extLst>
              <a:ext uri="{FF2B5EF4-FFF2-40B4-BE49-F238E27FC236}">
                <a16:creationId xmlns="" xmlns:a16="http://schemas.microsoft.com/office/drawing/2014/main" id="{17012322-50D7-4E3D-8873-90986E6473EA}"/>
              </a:ext>
            </a:extLst>
          </p:cNvPr>
          <p:cNvSpPr/>
          <p:nvPr/>
        </p:nvSpPr>
        <p:spPr>
          <a:xfrm>
            <a:off x="7675927" y="3252891"/>
            <a:ext cx="1132514" cy="17239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350" dirty="0">
                <a:ln w="0"/>
                <a:solidFill>
                  <a:prstClr val="black"/>
                </a:solidFill>
                <a:effectLst>
                  <a:outerShdw blurRad="38100" dist="19050" dir="2700000" algn="tl" rotWithShape="0">
                    <a:prstClr val="black">
                      <a:alpha val="40000"/>
                    </a:prstClr>
                  </a:outerShdw>
                </a:effectLst>
              </a:rPr>
              <a:t>Entrainement au savoir nager</a:t>
            </a:r>
          </a:p>
        </p:txBody>
      </p:sp>
      <p:sp>
        <p:nvSpPr>
          <p:cNvPr id="22" name="Flèche : gauche 21">
            <a:extLst>
              <a:ext uri="{FF2B5EF4-FFF2-40B4-BE49-F238E27FC236}">
                <a16:creationId xmlns="" xmlns:a16="http://schemas.microsoft.com/office/drawing/2014/main" id="{D695EC41-C903-4050-8D2E-B5CD441710AB}"/>
              </a:ext>
            </a:extLst>
          </p:cNvPr>
          <p:cNvSpPr/>
          <p:nvPr/>
        </p:nvSpPr>
        <p:spPr>
          <a:xfrm>
            <a:off x="7897601" y="4626124"/>
            <a:ext cx="539627" cy="1508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solidFill>
                <a:prstClr val="white"/>
              </a:solidFill>
            </a:endParaRPr>
          </a:p>
        </p:txBody>
      </p:sp>
      <p:sp>
        <p:nvSpPr>
          <p:cNvPr id="23" name="Flèche : gauche 22">
            <a:extLst>
              <a:ext uri="{FF2B5EF4-FFF2-40B4-BE49-F238E27FC236}">
                <a16:creationId xmlns="" xmlns:a16="http://schemas.microsoft.com/office/drawing/2014/main" id="{03082F7A-C8BC-4947-AAC4-63EA6D19F7CB}"/>
              </a:ext>
            </a:extLst>
          </p:cNvPr>
          <p:cNvSpPr/>
          <p:nvPr/>
        </p:nvSpPr>
        <p:spPr>
          <a:xfrm>
            <a:off x="7897602" y="3537533"/>
            <a:ext cx="450118" cy="15088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63155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u="sng" dirty="0"/>
              <a:t>Rappels de la circulaire numéro 28 du 14 juillet 2011 relative à la natation scolaire </a:t>
            </a:r>
          </a:p>
        </p:txBody>
      </p:sp>
      <p:sp>
        <p:nvSpPr>
          <p:cNvPr id="3" name="Espace réservé du contenu 2"/>
          <p:cNvSpPr>
            <a:spLocks noGrp="1"/>
          </p:cNvSpPr>
          <p:nvPr>
            <p:ph idx="1"/>
          </p:nvPr>
        </p:nvSpPr>
        <p:spPr/>
        <p:txBody>
          <a:bodyPr>
            <a:normAutofit fontScale="47500" lnSpcReduction="20000"/>
          </a:bodyPr>
          <a:lstStyle/>
          <a:p>
            <a:r>
              <a:rPr lang="fr-FR" dirty="0"/>
              <a:t>Enseignement dans les premier et second degrés:    </a:t>
            </a:r>
          </a:p>
          <a:p>
            <a:r>
              <a:rPr lang="fr-FR" dirty="0"/>
              <a:t>1.1 Normes d'encadrement à respecter</a:t>
            </a:r>
          </a:p>
          <a:p>
            <a:r>
              <a:rPr lang="fr-FR" dirty="0"/>
              <a:t>L'encadrement des élèves est défini par classe sur la base suivante :</a:t>
            </a:r>
          </a:p>
          <a:p>
            <a:r>
              <a:rPr lang="fr-FR" dirty="0"/>
              <a:t>- à l'école élémentaire : l'enseignant et un adulte agréé, professionnel qualifié ou intervenant bénévole ;</a:t>
            </a:r>
          </a:p>
          <a:p>
            <a:r>
              <a:rPr lang="fr-FR" dirty="0"/>
              <a:t>- à l'école maternelle : l'enseignant et deux adultes agréés, professionnels qualifiés ou intervenants bénévoles.</a:t>
            </a:r>
          </a:p>
          <a:p>
            <a:r>
              <a:rPr lang="fr-FR" dirty="0"/>
              <a:t>Un encadrant supplémentaire est requis quand le groupe-classe comporte des élèves issus de plusieurs classes et qu'il a un effectif supérieur à 30 élèves.</a:t>
            </a:r>
          </a:p>
          <a:p>
            <a:r>
              <a:rPr lang="fr-FR" dirty="0"/>
              <a:t>Dans le cas d'une classe comprenant des élèves de maternelle et d'élémentaire, les normes d'encadrement de la maternelle s'appliquent. Néanmoins, quand la classe comporte moins de 20 élèves, l'encadrement peut être assuré par l'enseignant et un adulte agréé, professionnel qualifié ou intervenant bénévole.</a:t>
            </a:r>
          </a:p>
          <a:p>
            <a:r>
              <a:rPr lang="fr-FR" dirty="0"/>
              <a:t>Pour les classes à faibles effectifs, composées de moins de 12 élèves, le regroupement de classes sur des séances communes est à privilégier en constituant un seul groupe-classe pouvant être pris en charge par les enseignants. Lorsque cette organisation ne peut être mise en place, le taux d'encadrement pourra être fixé localement par l'inspecteur d'académie-directeur des services départementaux de l'Éducation nationale</a:t>
            </a:r>
          </a:p>
          <a:p>
            <a:endParaRPr lang="fr-FR" dirty="0"/>
          </a:p>
        </p:txBody>
      </p:sp>
    </p:spTree>
    <p:extLst>
      <p:ext uri="{BB962C8B-B14F-4D97-AF65-F5344CB8AC3E}">
        <p14:creationId xmlns:p14="http://schemas.microsoft.com/office/powerpoint/2010/main" val="169439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548680"/>
            <a:ext cx="8291264" cy="5577483"/>
          </a:xfrm>
        </p:spPr>
        <p:txBody>
          <a:bodyPr>
            <a:normAutofit fontScale="47500" lnSpcReduction="20000"/>
          </a:bodyPr>
          <a:lstStyle/>
          <a:p>
            <a:r>
              <a:rPr lang="fr-FR" dirty="0"/>
              <a:t>1.2 Conditions matérielles d'accueil</a:t>
            </a:r>
          </a:p>
          <a:p>
            <a:r>
              <a:rPr lang="fr-FR" dirty="0"/>
              <a:t>Pendant toute la durée des apprentissages, l'occupation du bassin doit être appréciée à raison d'au moins 4 m2 de plan d'eau par élève présent dans l'eau. Il est important d'assurer aux élèves la sensation de confort thermique utile au bon déroulement des activités d'enseignement.</a:t>
            </a:r>
          </a:p>
          <a:p>
            <a:r>
              <a:rPr lang="fr-FR" dirty="0"/>
              <a:t>Qu'il y ait ou non ouverture concomitante du bassin à différents publics scolaires ou non scolaires, les espaces réservés aux élèves doivent être clairement délimités, compte tenu des exigences de sécurité des élèves et des impératifs d'enseignement. Les espaces de travail doivent être organisés sur les parties latérales des bassins et ne peuvent être réduits aux couloirs centraux.    </a:t>
            </a:r>
          </a:p>
          <a:p>
            <a:r>
              <a:rPr lang="fr-FR" dirty="0"/>
              <a:t>1.3 Surveillance des bassins</a:t>
            </a:r>
          </a:p>
          <a:p>
            <a:r>
              <a:rPr lang="fr-FR" dirty="0"/>
              <a:t>La surveillance est obligatoire pendant toute la durée de la présence des classes dans le bassin et sur les plages, telle que définie par le plan d'organisation de la surveillance et des secours (POSS) prévu par l'article D. 322-16 du code du Sport. Elle est assurée par un personnel titulaire d'un des diplômes conférant le titre de maître nageur sauveteur conformément à l'article D. 322-13 du code du Sport (cf. annexe 2, § 4). Ces dispositions sont applicables à toute activité de natation impliquant des élèves (enseignement obligatoire, dispositifs spécifiques d'aide ou de soutien, accompagnement éducatif).</a:t>
            </a:r>
          </a:p>
          <a:p>
            <a:r>
              <a:rPr lang="fr-FR" dirty="0"/>
              <a:t>Les surveillants de bassin sont exclusivement affectés à la surveillance et à la sécurité des activités, ainsi qu'à la vérification des conditions réglementaires d'utilisation de l'équipement et, par conséquent, ne peuvent simultanément remplir une mission d'enseignement.</a:t>
            </a:r>
          </a:p>
          <a:p>
            <a:r>
              <a:rPr lang="fr-FR" dirty="0"/>
              <a:t>Ils sont qualifiés pour assurer les missions de sauvetage et de premiers secours. Aucun élève ne doit accéder aux bassins ou aux plages en leur absence. </a:t>
            </a:r>
          </a:p>
        </p:txBody>
      </p:sp>
    </p:spTree>
    <p:extLst>
      <p:ext uri="{BB962C8B-B14F-4D97-AF65-F5344CB8AC3E}">
        <p14:creationId xmlns:p14="http://schemas.microsoft.com/office/powerpoint/2010/main" val="351860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3746" y="457200"/>
            <a:ext cx="8263054" cy="5668963"/>
          </a:xfrm>
        </p:spPr>
        <p:txBody>
          <a:bodyPr>
            <a:normAutofit fontScale="32500" lnSpcReduction="20000"/>
          </a:bodyPr>
          <a:lstStyle/>
          <a:p>
            <a:r>
              <a:rPr lang="fr-FR" sz="4300" dirty="0"/>
              <a:t>1.4 Rôles et responsabilités</a:t>
            </a:r>
          </a:p>
          <a:p>
            <a:r>
              <a:rPr lang="fr-FR" sz="4300" dirty="0"/>
              <a:t>1.4.1 Les enseignants</a:t>
            </a:r>
          </a:p>
          <a:p>
            <a:r>
              <a:rPr lang="fr-FR" sz="4300" dirty="0"/>
              <a:t>La mission des enseignants est d'adapter l'organisation pédagogique à la sécurité des élèves et d'assurer, par un enseignement structuré et progressif, l'accès au savoir-nager tel qu'il est défini aux premiers paliers du socle commun.</a:t>
            </a:r>
          </a:p>
          <a:p>
            <a:r>
              <a:rPr lang="fr-FR" sz="4300" dirty="0"/>
              <a:t>La présence de personnels de surveillance et d'encadrement au cours de l'enseignement de la natation ne modifie pas les conditions de mise en jeu de leur responsabilité.</a:t>
            </a:r>
          </a:p>
          <a:p>
            <a:r>
              <a:rPr lang="fr-FR" sz="4300" dirty="0"/>
              <a:t>L'enseignant s'assure que les intervenants respectent l'organisation générale prévue, et tout particulièrement en ce qui concerne la sécurité des élèves.</a:t>
            </a:r>
          </a:p>
          <a:p>
            <a:r>
              <a:rPr lang="fr-FR" sz="4300" dirty="0"/>
              <a:t>1.4.2 Les professionnels qualifiés et agréés</a:t>
            </a:r>
          </a:p>
          <a:p>
            <a:r>
              <a:rPr lang="fr-FR" sz="4300" dirty="0"/>
              <a:t>Les professionnels qualifiés et agréés assistent l'enseignant dans l'encadrement des élèves et l'enseignement de la natation, notamment en prenant en charge un groupe d'élèves, selon les modalités définies par le projet pédagogique. Les diplômes requis pour pouvoir enseigner la natation sont listés à l'annexe 2.</a:t>
            </a:r>
          </a:p>
          <a:p>
            <a:r>
              <a:rPr lang="fr-FR" sz="4300" dirty="0"/>
              <a:t>1.4.3 Les intervenants bénévoles agréés et non qualifiés</a:t>
            </a:r>
          </a:p>
          <a:p>
            <a:r>
              <a:rPr lang="fr-FR" sz="4300" dirty="0"/>
              <a:t>Les intervenants bénévoles ne disposant pas des qualifications définies à l'annexe 2, lorsqu'ils participent aux activités physiques et sportives en prenant en charge un groupe d'élèves, sont également soumis à un agrément préalable, délivré par l'inspecteur d'académie-directeur des services départementaux de l'Éducation nationale. Ils peuvent selon le cas :</a:t>
            </a:r>
          </a:p>
          <a:p>
            <a:r>
              <a:rPr lang="fr-FR" sz="4300" dirty="0"/>
              <a:t>- assister de façon complémentaire l'enseignant ou l'intervenant qualifié dans les activités que celui-ci conduit avec un groupe d'élèves ;</a:t>
            </a:r>
          </a:p>
          <a:p>
            <a:r>
              <a:rPr lang="fr-FR" sz="4300" dirty="0"/>
              <a:t>- prendre en charge le groupe d'élèves que l'enseignant leur confie. Dans ce cas, ils assurent la surveillance du groupe et remplissent une mission d'animation d'activités de découverte du milieu aquatique.</a:t>
            </a:r>
          </a:p>
          <a:p>
            <a:r>
              <a:rPr lang="fr-FR" sz="4300" dirty="0"/>
              <a:t>À ce titre, les déplacements sur des parcours aquatiques aménagés ou les jeux pratiqués à des profondeurs permettant la reprise d'appuis peuvent être encadrés selon les modalités fixées par l'enseignant. La pratique d'activités physiques libres ou guidées de découverte dans des milieux variés telles qu'elles sont définies à l'école maternelle dans le domaine « agir et s'exprimer avec son corps » entre également dans ce cadre.</a:t>
            </a:r>
          </a:p>
          <a:p>
            <a:endParaRPr lang="fr-FR" dirty="0"/>
          </a:p>
        </p:txBody>
      </p:sp>
    </p:spTree>
    <p:extLst>
      <p:ext uri="{BB962C8B-B14F-4D97-AF65-F5344CB8AC3E}">
        <p14:creationId xmlns:p14="http://schemas.microsoft.com/office/powerpoint/2010/main" val="333884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476672"/>
            <a:ext cx="8363272" cy="5649491"/>
          </a:xfrm>
        </p:spPr>
        <p:txBody>
          <a:bodyPr>
            <a:noAutofit/>
          </a:bodyPr>
          <a:lstStyle/>
          <a:p>
            <a:r>
              <a:rPr lang="fr-FR" sz="1400" dirty="0"/>
              <a:t>1.4.4 Cas particulier des personnes n'étant pas en charge de l'encadrement de l'activité</a:t>
            </a:r>
          </a:p>
          <a:p>
            <a:r>
              <a:rPr lang="fr-FR" sz="1400" dirty="0"/>
              <a:t>Les accompagnateurs assurant l'encadrement de la vie collective ne sont soumis à aucune exigence de qualification ou d'agrément, leur participation relève uniquement de l'autorisation du directeur d'école.</a:t>
            </a:r>
          </a:p>
          <a:p>
            <a:r>
              <a:rPr lang="fr-FR" sz="1400" dirty="0"/>
              <a:t>À l'école maternelle, dans le cadre de leur statut, les agents territoriaux spécialisés des écoles maternelles (ATSEM) peuvent utilement participer à l'encadrement de la vie collective des séances de natation (transport, vestiaire, toilette et douche). Ils ne sont pas soumis à l'agrément préalable de l'inspecteur d'académie-directeur des services départementaux de l'Éducation nationale. Leur participation doit faire l'objet d'une autorisation préalable du maire. Cette autorisation peut inclure l'accompagnement des élèves dans l'eau.</a:t>
            </a:r>
          </a:p>
          <a:p>
            <a:r>
              <a:rPr lang="fr-FR" sz="1400" dirty="0"/>
              <a:t>Les auxiliaires de vie scolaire accompagnent les élèves en situation de handicap à la piscine, y compris dans l'eau, quand c'est nécessaire, en référence au projet d'accueil individualisé ou au projet personnalisé de scolarisation. Ils ne sont pas non plus soumis à agrément. Leur rôle se limite à l'accompagnement du ou des élèves handicapés.</a:t>
            </a:r>
          </a:p>
          <a:p>
            <a:r>
              <a:rPr lang="fr-FR" sz="1400" dirty="0"/>
              <a:t>Les différents personnels qui sont amenés à accompagner les élèves dans l'eau peuvent utilement suivre les sessions de formation destinées aux intervenants non qualifiés.</a:t>
            </a:r>
          </a:p>
          <a:p>
            <a:r>
              <a:rPr lang="fr-FR" sz="1400" dirty="0"/>
              <a:t>1.4.5 Substitution de la responsabilité de l'État</a:t>
            </a:r>
          </a:p>
          <a:p>
            <a:r>
              <a:rPr lang="fr-FR" sz="1400" dirty="0"/>
              <a:t>Comme pour les enseignants, la responsabilité d'un intervenant extérieur peut également être engagée si celui-ci commet une faute qui est à l'origine d'un dommage subi ou causé par un élève. L'article L. 911-4 du code de l'Éducation prévoit la substitution de la responsabilité de l'État à celle des membres de l'enseignement à l'occasion de dommages subis ou causés par les élèves. Au regard de la jurisprudence actuelle, les intervenants agréés par l'inspecteur d'académie-directeur des services départementaux de l'Éducation nationale, et en charge de l'activité sous la responsabilité des enseignants, peuvent bénéficier des mêmes dispositions protectrices</a:t>
            </a:r>
            <a:r>
              <a:rPr lang="fr-FR" sz="1200" dirty="0"/>
              <a:t>.</a:t>
            </a:r>
          </a:p>
          <a:p>
            <a:endParaRPr lang="fr-FR" sz="1400" dirty="0"/>
          </a:p>
        </p:txBody>
      </p:sp>
    </p:spTree>
    <p:extLst>
      <p:ext uri="{BB962C8B-B14F-4D97-AF65-F5344CB8AC3E}">
        <p14:creationId xmlns:p14="http://schemas.microsoft.com/office/powerpoint/2010/main" val="360977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Normes d’encadrements</a:t>
            </a:r>
          </a:p>
        </p:txBody>
      </p:sp>
      <p:sp>
        <p:nvSpPr>
          <p:cNvPr id="5" name="Espace réservé du contenu 4"/>
          <p:cNvSpPr>
            <a:spLocks noGrp="1"/>
          </p:cNvSpPr>
          <p:nvPr>
            <p:ph idx="1"/>
          </p:nvPr>
        </p:nvSpPr>
        <p:spPr/>
        <p:txBody>
          <a:bodyPr>
            <a:normAutofit fontScale="62500" lnSpcReduction="20000"/>
          </a:bodyPr>
          <a:lstStyle/>
          <a:p>
            <a:pPr marL="0" indent="0">
              <a:buNone/>
            </a:pPr>
            <a:endParaRPr lang="fr-FR" dirty="0"/>
          </a:p>
          <a:p>
            <a:r>
              <a:rPr lang="fr-FR" dirty="0"/>
              <a:t>Intervenants et personnes pouvant être présents au bord des bassins lors des séances de natation scolaire :</a:t>
            </a:r>
          </a:p>
          <a:p>
            <a:r>
              <a:rPr lang="fr-FR" dirty="0"/>
              <a:t>1- ENSEIGNANT</a:t>
            </a:r>
          </a:p>
          <a:p>
            <a:r>
              <a:rPr lang="fr-FR" dirty="0"/>
              <a:t>2- MAÎTRE NAGEUR SAUVETEUR D.E</a:t>
            </a:r>
          </a:p>
          <a:p>
            <a:r>
              <a:rPr lang="fr-FR" dirty="0"/>
              <a:t>3- ENCADRANT AGREE NON QUALIFIE (par l’Education Nationale via tests validés par CPC)</a:t>
            </a:r>
          </a:p>
          <a:p>
            <a:r>
              <a:rPr lang="fr-FR" dirty="0"/>
              <a:t>&gt; Ecole élémentaire :    1 Encadrant Agréé en cas de groupe-classe avec un effectif &gt;30 élèves.</a:t>
            </a:r>
          </a:p>
          <a:p>
            <a:r>
              <a:rPr lang="fr-FR" dirty="0"/>
              <a:t>&gt; Ecole maternelle : 	1 Encadrant Agréé en sus de l’enseignant et du MNS																	1 Encadrant Agréé supplémentaire en cas de groupe-classe avec un effectif &gt;30 élèves</a:t>
            </a:r>
          </a:p>
          <a:p>
            <a:r>
              <a:rPr lang="fr-FR" dirty="0"/>
              <a:t>NB : en cas de classe mêlant des maternelles et des élémentaires, les normes d’encadrement de la maternelle s</a:t>
            </a:r>
          </a:p>
        </p:txBody>
      </p:sp>
    </p:spTree>
    <p:extLst>
      <p:ext uri="{BB962C8B-B14F-4D97-AF65-F5344CB8AC3E}">
        <p14:creationId xmlns:p14="http://schemas.microsoft.com/office/powerpoint/2010/main" val="325846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Procédure en cas d’incident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79316917"/>
              </p:ext>
            </p:extLst>
          </p:nvPr>
        </p:nvGraphicFramePr>
        <p:xfrm>
          <a:off x="683568" y="1268760"/>
          <a:ext cx="7632848" cy="5040560"/>
        </p:xfrm>
        <a:graphic>
          <a:graphicData uri="http://schemas.openxmlformats.org/drawingml/2006/table">
            <a:tbl>
              <a:tblPr firstRow="1" firstCol="1" bandRow="1"/>
              <a:tblGrid>
                <a:gridCol w="7632848">
                  <a:extLst>
                    <a:ext uri="{9D8B030D-6E8A-4147-A177-3AD203B41FA5}">
                      <a16:colId xmlns="" xmlns:a16="http://schemas.microsoft.com/office/drawing/2014/main" val="3518951352"/>
                    </a:ext>
                  </a:extLst>
                </a:gridCol>
              </a:tblGrid>
              <a:tr h="5040560">
                <a:tc>
                  <a:txBody>
                    <a:bodyPr/>
                    <a:lstStyle/>
                    <a:p>
                      <a:pPr algn="ctr">
                        <a:lnSpc>
                          <a:spcPct val="115000"/>
                        </a:lnSpc>
                        <a:spcAft>
                          <a:spcPts val="0"/>
                        </a:spcAft>
                      </a:pPr>
                      <a:r>
                        <a:rPr lang="fr-FR" sz="1800" b="1" dirty="0">
                          <a:solidFill>
                            <a:srgbClr val="FF0000"/>
                          </a:solidFill>
                          <a:effectLst/>
                          <a:latin typeface="Arial" panose="020B0604020202020204" pitchFamily="34" charset="0"/>
                          <a:ea typeface="Book Antiqua" panose="02040602050305030304" pitchFamily="18" charset="0"/>
                          <a:cs typeface="Times New Roman" panose="02020603050405020304" pitchFamily="18" charset="0"/>
                        </a:rPr>
                        <a:t>Situation N°1 : Petits Soins</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d’enseignement: </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intervient sur la victime</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sécurise la personne prise en charge, fait un bilan</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Réalise les gestes qui s'imposent</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   Retourne en enseignement</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 maître-nageur de surveillance</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800" dirty="0">
                          <a:solidFill>
                            <a:srgbClr val="000000"/>
                          </a:solidFill>
                          <a:effectLst/>
                          <a:latin typeface="Arial" panose="020B0604020202020204" pitchFamily="34" charset="0"/>
                          <a:ea typeface="Book Antiqua" panose="02040602050305030304" pitchFamily="18" charset="0"/>
                          <a:cs typeface="Book Antiqua" panose="02040602050305030304" pitchFamily="18" charset="0"/>
                        </a:rPr>
                        <a:t>Maintient la surveillance en présence d’autres classes.</a:t>
                      </a:r>
                      <a:endParaRPr lang="fr-FR" sz="18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 </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solidFill>
                            <a:srgbClr val="000000"/>
                          </a:solidFill>
                          <a:effectLst/>
                          <a:latin typeface="Arial" panose="020B0604020202020204" pitchFamily="34" charset="0"/>
                          <a:ea typeface="Book Antiqua" panose="02040602050305030304" pitchFamily="18" charset="0"/>
                          <a:cs typeface="Times New Roman" panose="02020603050405020304" pitchFamily="18" charset="0"/>
                        </a:rPr>
                        <a:t>L’enseignant et les encadrants supplémentaire</a:t>
                      </a:r>
                      <a:endParaRPr lang="fr-FR" sz="1800" dirty="0">
                        <a:solidFill>
                          <a:srgbClr val="00000A"/>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SzPts val="1200"/>
                        <a:buFont typeface="Book Antiqua" panose="02040602050305030304" pitchFamily="18" charset="0"/>
                        <a:buChar char="-"/>
                      </a:pPr>
                      <a:r>
                        <a:rPr lang="fr-FR" sz="1800" dirty="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Evacue la classe du bassin</a:t>
                      </a:r>
                      <a:endParaRPr lang="fr-FR" sz="18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342900" lvl="0" indent="-342900">
                        <a:lnSpc>
                          <a:spcPct val="115000"/>
                        </a:lnSpc>
                        <a:spcAft>
                          <a:spcPts val="0"/>
                        </a:spcAft>
                        <a:buSzPts val="1200"/>
                        <a:buFont typeface="Book Antiqua" panose="02040602050305030304" pitchFamily="18" charset="0"/>
                        <a:buChar char="-"/>
                      </a:pPr>
                      <a:r>
                        <a:rPr lang="fr-FR" sz="1800" dirty="0">
                          <a:solidFill>
                            <a:srgbClr val="00000A"/>
                          </a:solidFill>
                          <a:effectLst/>
                          <a:latin typeface="Arial" panose="020B0604020202020204" pitchFamily="34" charset="0"/>
                          <a:ea typeface="Times New Roman" panose="02020603050405020304" pitchFamily="18" charset="0"/>
                          <a:cs typeface="Book Antiqua" panose="02040602050305030304" pitchFamily="18" charset="0"/>
                        </a:rPr>
                        <a:t>Regroupe les élèves dans la zone de consignes</a:t>
                      </a:r>
                      <a:endParaRPr lang="fr-FR" sz="1800" dirty="0">
                        <a:solidFill>
                          <a:srgbClr val="00000A"/>
                        </a:solidFill>
                        <a:effectLst/>
                        <a:latin typeface="Calibri" panose="020F0502020204030204" pitchFamily="34" charset="0"/>
                        <a:ea typeface="Times New Roman" panose="02020603050405020304" pitchFamily="18" charset="0"/>
                        <a:cs typeface="Book Antiqua" panose="02040602050305030304" pitchFamily="18" charset="0"/>
                      </a:endParaRPr>
                    </a:p>
                    <a:p>
                      <a:pPr marL="990600">
                        <a:lnSpc>
                          <a:spcPct val="115000"/>
                        </a:lnSpc>
                        <a:spcBef>
                          <a:spcPts val="1200"/>
                        </a:spcBef>
                        <a:spcAft>
                          <a:spcPts val="600"/>
                        </a:spcAft>
                      </a:pPr>
                      <a:r>
                        <a:rPr lang="fr-FR" sz="1800" b="1" dirty="0">
                          <a:solidFill>
                            <a:srgbClr val="00000A"/>
                          </a:solidFill>
                          <a:effectLst/>
                          <a:latin typeface="Calibri" panose="020F0502020204030204" pitchFamily="34" charset="0"/>
                          <a:ea typeface="Microsoft YaHei" panose="020B0503020204020204" pitchFamily="34" charset="-122"/>
                          <a:cs typeface="Lucida Sans" panose="020B0602030504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67626540"/>
                  </a:ext>
                </a:extLst>
              </a:tr>
            </a:tbl>
          </a:graphicData>
        </a:graphic>
      </p:graphicFrame>
    </p:spTree>
    <p:extLst>
      <p:ext uri="{BB962C8B-B14F-4D97-AF65-F5344CB8AC3E}">
        <p14:creationId xmlns:p14="http://schemas.microsoft.com/office/powerpoint/2010/main" val="25996342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2720</Words>
  <Application>Microsoft Office PowerPoint</Application>
  <PresentationFormat>Affichage à l'écran (4:3)</PresentationFormat>
  <Paragraphs>369</Paragraphs>
  <Slides>36</Slides>
  <Notes>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36</vt:i4>
      </vt:variant>
    </vt:vector>
  </HeadingPairs>
  <TitlesOfParts>
    <vt:vector size="48" baseType="lpstr">
      <vt:lpstr>Microsoft YaHei</vt:lpstr>
      <vt:lpstr>Arial</vt:lpstr>
      <vt:lpstr>Book Antiqua</vt:lpstr>
      <vt:lpstr>Calibri</vt:lpstr>
      <vt:lpstr>Calibri Light</vt:lpstr>
      <vt:lpstr>Lucida Sans</vt:lpstr>
      <vt:lpstr>Symbol</vt:lpstr>
      <vt:lpstr>Times New Roman</vt:lpstr>
      <vt:lpstr>Wingdings</vt:lpstr>
      <vt:lpstr>Thème Office</vt:lpstr>
      <vt:lpstr>1_Thème Office</vt:lpstr>
      <vt:lpstr>2_Thème Office</vt:lpstr>
      <vt:lpstr>Centre aquatique AQUAGARON Projet pédagogique 2022</vt:lpstr>
      <vt:lpstr>1.Cadre réglementaire</vt:lpstr>
      <vt:lpstr>Quelques rappels importants, notamment le Plan d’Organisation de la Surveillance et des Secours (extrait du POSS Aquagaron)</vt:lpstr>
      <vt:lpstr>Rappels de la circulaire numéro 28 du 14 juillet 2011 relative à la natation scolaire </vt:lpstr>
      <vt:lpstr>Présentation PowerPoint</vt:lpstr>
      <vt:lpstr>Présentation PowerPoint</vt:lpstr>
      <vt:lpstr>Présentation PowerPoint</vt:lpstr>
      <vt:lpstr>Normes d’encadrements</vt:lpstr>
      <vt:lpstr>Procédure en cas d’incident</vt:lpstr>
      <vt:lpstr>Présentation PowerPoint</vt:lpstr>
      <vt:lpstr>2.Enseignement et Fonctionnement</vt:lpstr>
      <vt:lpstr>COMPÉTENCES VISÉES</vt:lpstr>
      <vt:lpstr>DÉMARCHE D’APPRENTISSAGE</vt:lpstr>
      <vt:lpstr>Présentation PowerPoint</vt:lpstr>
      <vt:lpstr>Présentation PowerPoint</vt:lpstr>
      <vt:lpstr>SÉCURITÉ : règles d’or</vt:lpstr>
      <vt:lpstr>SÉCURITÉ : règles d’hygiène</vt:lpstr>
      <vt:lpstr>MODULE  D’APPRENTISSAGE   </vt:lpstr>
      <vt:lpstr>MODULE D’APPRENTISSAGE CP-CE1</vt:lpstr>
      <vt:lpstr>Déroulement d’un cycle cp/ce1</vt:lpstr>
      <vt:lpstr>Présentation PowerPoint</vt:lpstr>
      <vt:lpstr>Présentation PowerPoint</vt:lpstr>
      <vt:lpstr>LE DISPOSITIF 1</vt:lpstr>
      <vt:lpstr>LE DISPOSITIF 2</vt:lpstr>
      <vt:lpstr>Les Etapes de transformations </vt:lpstr>
      <vt:lpstr>Présentation PowerPoint</vt:lpstr>
      <vt:lpstr>Présentation PowerPoint</vt:lpstr>
      <vt:lpstr>Répertoire d’actions et problèmes à résoudre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PÉDAGOGIQUE  AQUAGARON - BRIGNAIS</dc:title>
  <dc:creator>Anais ROY</dc:creator>
  <cp:lastModifiedBy>Cordinateur Bassin</cp:lastModifiedBy>
  <cp:revision>103</cp:revision>
  <cp:lastPrinted>2017-12-07T15:15:50Z</cp:lastPrinted>
  <dcterms:created xsi:type="dcterms:W3CDTF">2017-10-22T09:51:15Z</dcterms:created>
  <dcterms:modified xsi:type="dcterms:W3CDTF">2022-05-13T12:13:38Z</dcterms:modified>
</cp:coreProperties>
</file>